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xls" ContentType="application/vnd.ms-excel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16">
  <p:sldMasterIdLst>
    <p:sldMasterId id="2147483687" r:id="rId1"/>
  </p:sldMasterIdLst>
  <p:notesMasterIdLst>
    <p:notesMasterId r:id="rId64"/>
  </p:notesMasterIdLst>
  <p:sldIdLst>
    <p:sldId id="568" r:id="rId2"/>
    <p:sldId id="735" r:id="rId3"/>
    <p:sldId id="1028" r:id="rId4"/>
    <p:sldId id="1029" r:id="rId5"/>
    <p:sldId id="1030" r:id="rId6"/>
    <p:sldId id="1031" r:id="rId7"/>
    <p:sldId id="1032" r:id="rId8"/>
    <p:sldId id="1033" r:id="rId9"/>
    <p:sldId id="1034" r:id="rId10"/>
    <p:sldId id="1035" r:id="rId11"/>
    <p:sldId id="1036" r:id="rId12"/>
    <p:sldId id="1037" r:id="rId13"/>
    <p:sldId id="1038" r:id="rId14"/>
    <p:sldId id="1040" r:id="rId15"/>
    <p:sldId id="1042" r:id="rId16"/>
    <p:sldId id="1041" r:id="rId17"/>
    <p:sldId id="1045" r:id="rId18"/>
    <p:sldId id="1059" r:id="rId19"/>
    <p:sldId id="1047" r:id="rId20"/>
    <p:sldId id="1048" r:id="rId21"/>
    <p:sldId id="1060" r:id="rId22"/>
    <p:sldId id="1061" r:id="rId23"/>
    <p:sldId id="1050" r:id="rId24"/>
    <p:sldId id="1052" r:id="rId25"/>
    <p:sldId id="1053" r:id="rId26"/>
    <p:sldId id="1055" r:id="rId27"/>
    <p:sldId id="1062" r:id="rId28"/>
    <p:sldId id="1063" r:id="rId29"/>
    <p:sldId id="1057" r:id="rId30"/>
    <p:sldId id="1058" r:id="rId31"/>
    <p:sldId id="909" r:id="rId32"/>
    <p:sldId id="971" r:id="rId33"/>
    <p:sldId id="972" r:id="rId34"/>
    <p:sldId id="982" r:id="rId35"/>
    <p:sldId id="983" r:id="rId36"/>
    <p:sldId id="984" r:id="rId37"/>
    <p:sldId id="985" r:id="rId38"/>
    <p:sldId id="986" r:id="rId39"/>
    <p:sldId id="987" r:id="rId40"/>
    <p:sldId id="991" r:id="rId41"/>
    <p:sldId id="1003" r:id="rId42"/>
    <p:sldId id="1002" r:id="rId43"/>
    <p:sldId id="1001" r:id="rId44"/>
    <p:sldId id="1064" r:id="rId45"/>
    <p:sldId id="1065" r:id="rId46"/>
    <p:sldId id="1066" r:id="rId47"/>
    <p:sldId id="1067" r:id="rId48"/>
    <p:sldId id="1068" r:id="rId49"/>
    <p:sldId id="1069" r:id="rId50"/>
    <p:sldId id="1070" r:id="rId51"/>
    <p:sldId id="1071" r:id="rId52"/>
    <p:sldId id="1077" r:id="rId53"/>
    <p:sldId id="1078" r:id="rId54"/>
    <p:sldId id="1079" r:id="rId55"/>
    <p:sldId id="1080" r:id="rId56"/>
    <p:sldId id="1081" r:id="rId57"/>
    <p:sldId id="1082" r:id="rId58"/>
    <p:sldId id="1083" r:id="rId59"/>
    <p:sldId id="1084" r:id="rId60"/>
    <p:sldId id="1085" r:id="rId61"/>
    <p:sldId id="1086" r:id="rId62"/>
    <p:sldId id="569" r:id="rId6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ACC6"/>
    <a:srgbClr val="C9DFE6"/>
    <a:srgbClr val="95B3D7"/>
    <a:srgbClr val="C5E0B4"/>
    <a:srgbClr val="D4E038"/>
    <a:srgbClr val="F8CBAD"/>
    <a:srgbClr val="7F7F7F"/>
    <a:srgbClr val="003963"/>
    <a:srgbClr val="376092"/>
    <a:srgbClr val="254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7" autoAdjust="0"/>
    <p:restoredTop sz="93363" autoAdjust="0"/>
  </p:normalViewPr>
  <p:slideViewPr>
    <p:cSldViewPr>
      <p:cViewPr>
        <p:scale>
          <a:sx n="140" d="100"/>
          <a:sy n="140" d="100"/>
        </p:scale>
        <p:origin x="600" y="2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808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3F751C0A-A2CF-428D-8998-1C33793D51D7}" type="datetimeFigureOut">
              <a:rPr lang="zh-CN" altLang="en-US" smtClean="0"/>
              <a:pPr/>
              <a:t>2017/1/22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DDC1A383-6A43-4D48-97B3-735C9C6FBE6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9146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9557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509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014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549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212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050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不理解什么是跳线，配线架，理线架没关系，这里只是让大家有一个总体映像，后面慢慢介绍。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127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31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334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20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38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471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402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0992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610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98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34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596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26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127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6519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66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0197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0391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3037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33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52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177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1653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0415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3672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2518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473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6537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197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9610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2554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8311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1221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9077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5314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2367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4584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531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6547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0300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3829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2023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3442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4958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8649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7827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1269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303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250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不理解什么是跳线，配线架，理线架没关系，这里只是让大家有一个总体映像，后面慢慢介绍。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210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418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162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486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81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1A383-6A43-4D48-97B3-735C9C6FBE6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009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7F5A-C8E8-405B-823A-414D15C2BD2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2017/1/22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5F3-51A4-45D2-8507-01080202FBD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016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7F5A-C8E8-405B-823A-414D15C2BD2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2017/1/22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5F3-51A4-45D2-8507-01080202FBD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618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7F5A-C8E8-405B-823A-414D15C2BD2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2017/1/22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5F3-51A4-45D2-8507-01080202FBD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35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 bwMode="auto">
          <a:xfrm>
            <a:off x="0" y="0"/>
            <a:ext cx="9144000" cy="5457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765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666"/>
            <a:ext cx="9144000" cy="545727"/>
          </a:xfrm>
        </p:spPr>
        <p:txBody>
          <a:bodyPr anchor="ctr"/>
          <a:lstStyle>
            <a:lvl1pPr algn="ctr">
              <a:defRPr sz="264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矩形 2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765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矩形 3"/>
          <p:cNvSpPr/>
          <p:nvPr userDrawn="1"/>
        </p:nvSpPr>
        <p:spPr bwMode="auto">
          <a:xfrm>
            <a:off x="112053" y="112069"/>
            <a:ext cx="9144000" cy="51435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765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087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00063" y="1125142"/>
            <a:ext cx="8143875" cy="3536156"/>
          </a:xfrm>
          <a:prstGeom prst="rect">
            <a:avLst/>
          </a:prstGeom>
        </p:spPr>
        <p:txBody>
          <a:bodyPr/>
          <a:lstStyle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5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2pPr>
            <a:lvl3pPr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marL="557213" marR="0" lvl="1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16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第一级标题    </a:t>
            </a:r>
            <a:r>
              <a:rPr lang="en-US" altLang="zh-CN" sz="16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001</a:t>
            </a:r>
            <a:endParaRPr lang="zh-CN" altLang="en-US" sz="165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9032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7F5A-C8E8-405B-823A-414D15C2BD2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2017/1/22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5F3-51A4-45D2-8507-01080202FBD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690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7F5A-C8E8-405B-823A-414D15C2BD2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2017/1/22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5F3-51A4-45D2-8507-01080202FBD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78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7F5A-C8E8-405B-823A-414D15C2BD2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2017/1/22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5F3-51A4-45D2-8507-01080202FBD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45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7F5A-C8E8-405B-823A-414D15C2BD2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2017/1/22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5F3-51A4-45D2-8507-01080202FBD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43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7F5A-C8E8-405B-823A-414D15C2BD2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2017/1/22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5F3-51A4-45D2-8507-01080202FBD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97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7F5A-C8E8-405B-823A-414D15C2BD2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2017/1/22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5F3-51A4-45D2-8507-01080202FBD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170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7F5A-C8E8-405B-823A-414D15C2BD2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2017/1/22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5F3-51A4-45D2-8507-01080202FBD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895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7F5A-C8E8-405B-823A-414D15C2BD2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2017/1/22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B5F3-51A4-45D2-8507-01080202FBD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04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4FA7F5A-C8E8-405B-823A-414D15C2BD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2017/1/22</a:t>
            </a:fld>
            <a:endParaRPr lang="zh-CN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7665B5F3-51A4-45D2-8507-01080202FBD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083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12" r:id="rId12"/>
    <p:sldLayoutId id="2147483752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4" Type="http://schemas.openxmlformats.org/officeDocument/2006/relationships/image" Target="../media/image20.w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2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26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oleObject" Target="../embeddings/Microsoft_Excel_97_-_2004____1.xls"/><Relationship Id="rId5" Type="http://schemas.openxmlformats.org/officeDocument/2006/relationships/image" Target="../media/image27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2.png"/><Relationship Id="rId5" Type="http://schemas.openxmlformats.org/officeDocument/2006/relationships/package" Target="../embeddings/Microsoft_Excel____1.xlsx"/><Relationship Id="rId6" Type="http://schemas.openxmlformats.org/officeDocument/2006/relationships/image" Target="../media/image1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image" Target="../media/image45.jpeg"/><Relationship Id="rId5" Type="http://schemas.openxmlformats.org/officeDocument/2006/relationships/image" Target="../media/image46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51.jpeg"/><Relationship Id="rId5" Type="http://schemas.openxmlformats.org/officeDocument/2006/relationships/image" Target="../media/image52.jpeg"/><Relationship Id="rId6" Type="http://schemas.openxmlformats.org/officeDocument/2006/relationships/image" Target="../media/image53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heng.com/articles/cabling-standards/gb-t50311-2000.htm" TargetMode="External"/><Relationship Id="rId4" Type="http://schemas.openxmlformats.org/officeDocument/2006/relationships/image" Target="../media/image3.w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4" Type="http://schemas.openxmlformats.org/officeDocument/2006/relationships/image" Target="../media/image59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4" Type="http://schemas.openxmlformats.org/officeDocument/2006/relationships/image" Target="../media/image61.png"/><Relationship Id="rId5" Type="http://schemas.openxmlformats.org/officeDocument/2006/relationships/image" Target="../media/image62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8.wmf"/><Relationship Id="rId5" Type="http://schemas.openxmlformats.org/officeDocument/2006/relationships/oleObject" Target="../embeddings/oleObject1.bin"/><Relationship Id="rId6" Type="http://schemas.openxmlformats.org/officeDocument/2006/relationships/image" Target="../media/image7.wmf"/><Relationship Id="rId7" Type="http://schemas.openxmlformats.org/officeDocument/2006/relationships/oleObject" Target="../embeddings/oleObject2.bin"/><Relationship Id="rId8" Type="http://schemas.openxmlformats.org/officeDocument/2006/relationships/oleObject" Target="../embeddings/oleObject3.bin"/><Relationship Id="rId9" Type="http://schemas.openxmlformats.org/officeDocument/2006/relationships/oleObject" Target="../embeddings/oleObject4.bin"/><Relationship Id="rId10" Type="http://schemas.openxmlformats.org/officeDocument/2006/relationships/oleObject" Target="../embeddings/oleObject5.bin"/><Relationship Id="rId11" Type="http://schemas.openxmlformats.org/officeDocument/2006/relationships/oleObject" Target="../embeddings/oleObject6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131590"/>
            <a:ext cx="7476652" cy="1428874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综合布线系统</a:t>
            </a:r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案例</a:t>
            </a: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15616" y="3133576"/>
            <a:ext cx="6858000" cy="374278"/>
          </a:xfrm>
        </p:spPr>
        <p:txBody>
          <a:bodyPr>
            <a:norm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2017.01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9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水平子系统设计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659632" y="1600200"/>
            <a:ext cx="4972050" cy="16573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每层楼设管理间一个，靠近弱电井，各点到楼层管理间子系统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水平线缆最长为</a:t>
            </a:r>
            <a:r>
              <a:rPr lang="en-US" altLang="zh-CN" sz="16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50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米，最短为</a:t>
            </a:r>
            <a:r>
              <a:rPr lang="en-US" altLang="zh-CN" sz="16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米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。线缆从天花板上走。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435846"/>
            <a:ext cx="2800350" cy="1298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82371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水平（干线）系统材料选用</a:t>
            </a:r>
            <a:endParaRPr lang="zh-CN" altLang="en-US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619672" y="843558"/>
            <a:ext cx="6932240" cy="2743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47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根据性能指标要求：</a:t>
            </a:r>
            <a:br>
              <a:rPr lang="zh-CN" altLang="en-US" sz="1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sz="1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水平子系统采用</a:t>
            </a:r>
            <a:r>
              <a:rPr lang="zh-CN" altLang="en-US" sz="14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超五类铜缆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方案，高速数据及语音传输均采用</a:t>
            </a:r>
            <a:r>
              <a:rPr lang="zh-CN" altLang="en-US" sz="14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超五类铜缆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配置，此种配置具有较高的性能价格比，同时系统应用也具有</a:t>
            </a:r>
            <a:r>
              <a:rPr lang="zh-CN" altLang="en-US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互换性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，对于高速网络，语音，多媒体及楼宇自动化等系统应用可灵活互换，互为备份，既考虑到系统投资的经济性又兼顾到将来的网络宽带化发展需求。 </a:t>
            </a:r>
            <a:br>
              <a:rPr lang="zh-CN" altLang="en-US" sz="1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endParaRPr lang="zh-CN" altLang="en-US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Picture 7" descr="超五类4对非屏蔽双绞线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191" y="3371957"/>
            <a:ext cx="13144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3" descr="五类25对非屏蔽双绞线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400532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6456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水平（干线）系统材料选用及数量计算</a:t>
            </a:r>
            <a:endParaRPr lang="zh-CN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331640" y="1059582"/>
            <a:ext cx="7321996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数据系统及语音系统均采用增强型</a:t>
            </a:r>
            <a:r>
              <a:rPr lang="zh-CN" altLang="en-US" sz="1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超五类铜缆</a:t>
            </a:r>
            <a:r>
              <a:rPr lang="zh-CN" altLang="en-US" sz="14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系统。</a:t>
            </a:r>
            <a:endParaRPr lang="en-US" altLang="zh-CN" sz="1400" dirty="0" smtClean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altLang="zh-CN" sz="1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zh-CN" altLang="en-US" sz="1400" dirty="0" smtClean="0">
                <a:solidFill>
                  <a:srgbClr val="3333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水平线平均距离</a:t>
            </a:r>
            <a:r>
              <a:rPr lang="en-US" altLang="zh-CN" sz="1400" dirty="0" smtClean="0">
                <a:solidFill>
                  <a:srgbClr val="3333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=(</a:t>
            </a:r>
            <a:r>
              <a:rPr lang="zh-CN" altLang="en-US" sz="1400" dirty="0" smtClean="0">
                <a:solidFill>
                  <a:srgbClr val="3333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最远点距离</a:t>
            </a:r>
            <a:r>
              <a:rPr lang="en-US" altLang="zh-CN" sz="1400" dirty="0" smtClean="0">
                <a:solidFill>
                  <a:srgbClr val="3333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lang="zh-CN" altLang="en-US" sz="1400" dirty="0" smtClean="0">
                <a:solidFill>
                  <a:srgbClr val="3333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最近点距离</a:t>
            </a:r>
            <a:r>
              <a:rPr lang="en-US" altLang="zh-CN" sz="1400" dirty="0" smtClean="0">
                <a:solidFill>
                  <a:srgbClr val="3333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)/2*1.1</a:t>
            </a:r>
            <a:r>
              <a:rPr lang="zh-CN" altLang="en-US" sz="1400" dirty="0" smtClean="0">
                <a:solidFill>
                  <a:srgbClr val="3333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＋</a:t>
            </a:r>
            <a:r>
              <a:rPr lang="en-US" altLang="zh-CN" sz="1400" dirty="0" smtClean="0">
                <a:solidFill>
                  <a:srgbClr val="3333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1400" dirty="0" smtClean="0">
                <a:solidFill>
                  <a:srgbClr val="3333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（层高）</a:t>
            </a:r>
            <a:r>
              <a:rPr lang="en-US" altLang="zh-CN" sz="1400" dirty="0" smtClean="0">
                <a:solidFill>
                  <a:srgbClr val="3333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+6</a:t>
            </a:r>
            <a:r>
              <a:rPr lang="zh-CN" altLang="en-US" sz="1400" dirty="0" smtClean="0">
                <a:solidFill>
                  <a:srgbClr val="3333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dirty="0" smtClean="0">
                <a:solidFill>
                  <a:srgbClr val="3333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1400" dirty="0" smtClean="0">
                <a:solidFill>
                  <a:srgbClr val="3333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余量</a:t>
            </a:r>
            <a:r>
              <a:rPr lang="en-US" altLang="zh-CN" sz="1400" dirty="0" smtClean="0">
                <a:solidFill>
                  <a:srgbClr val="3333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zh-CN" altLang="en-US" sz="1400" dirty="0" smtClean="0">
                <a:solidFill>
                  <a:srgbClr val="3333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线缆</a:t>
            </a:r>
            <a:r>
              <a:rPr lang="zh-CN" altLang="en-US" sz="1400" dirty="0">
                <a:solidFill>
                  <a:srgbClr val="3333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箱数</a:t>
            </a:r>
            <a:r>
              <a:rPr lang="en-US" altLang="zh-CN" sz="1400" dirty="0" smtClean="0">
                <a:solidFill>
                  <a:srgbClr val="3333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zh-CN" altLang="en-US" sz="1400" dirty="0" smtClean="0">
                <a:solidFill>
                  <a:srgbClr val="3333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信息点总数</a:t>
            </a:r>
            <a:r>
              <a:rPr lang="en-US" altLang="zh-CN" sz="1400" dirty="0" smtClean="0">
                <a:solidFill>
                  <a:srgbClr val="3333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/(</a:t>
            </a:r>
            <a:r>
              <a:rPr lang="en-US" altLang="zh-CN" sz="1400" dirty="0">
                <a:solidFill>
                  <a:srgbClr val="3333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305</a:t>
            </a:r>
            <a:r>
              <a:rPr lang="zh-CN" altLang="en-US" sz="1400" dirty="0">
                <a:solidFill>
                  <a:srgbClr val="3333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米</a:t>
            </a:r>
            <a:r>
              <a:rPr lang="en-US" altLang="zh-CN" sz="1400" dirty="0">
                <a:solidFill>
                  <a:srgbClr val="3333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1400" dirty="0">
                <a:solidFill>
                  <a:srgbClr val="3333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水平线平均距离</a:t>
            </a:r>
            <a:r>
              <a:rPr lang="en-US" altLang="zh-CN" sz="1400" dirty="0">
                <a:solidFill>
                  <a:srgbClr val="3333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)+1 </a:t>
            </a:r>
            <a:endParaRPr lang="en-US" altLang="zh-CN" sz="1400" dirty="0" smtClean="0">
              <a:solidFill>
                <a:srgbClr val="3333C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altLang="zh-CN" sz="1400" dirty="0" smtClean="0">
              <a:solidFill>
                <a:srgbClr val="3333C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fontAlgn="base">
              <a:lnSpc>
                <a:spcPct val="150000"/>
              </a:lnSpc>
              <a:spcAft>
                <a:spcPct val="0"/>
              </a:spcAft>
              <a:buFont typeface="Arial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所需</a:t>
            </a:r>
            <a:r>
              <a:rPr lang="en-US" altLang="zh-CN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CAT 5+</a:t>
            </a:r>
            <a:r>
              <a:rPr lang="zh-CN" altLang="en-US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铜缆</a:t>
            </a:r>
          </a:p>
          <a:p>
            <a:pPr fontAlgn="base">
              <a:lnSpc>
                <a:spcPct val="150000"/>
              </a:lnSpc>
              <a:spcAft>
                <a:spcPct val="0"/>
              </a:spcAft>
              <a:buFont typeface="Arial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水平子系统平均距离：</a:t>
            </a:r>
            <a:r>
              <a:rPr lang="en-US" altLang="zh-CN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(50+10)/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2*1.1+4</a:t>
            </a:r>
            <a:r>
              <a:rPr lang="zh-CN" altLang="en-US" sz="12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＋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6</a:t>
            </a:r>
            <a:r>
              <a:rPr lang="zh-CN" altLang="en-US" sz="12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＝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43</a:t>
            </a:r>
            <a:r>
              <a:rPr lang="zh-CN" altLang="en-US" sz="12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米</a:t>
            </a:r>
            <a:endParaRPr lang="zh-CN" altLang="en-US" sz="1200" dirty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fontAlgn="base">
              <a:lnSpc>
                <a:spcPct val="150000"/>
              </a:lnSpc>
              <a:spcAft>
                <a:spcPct val="0"/>
              </a:spcAft>
              <a:buFont typeface="Arial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每箱线可拉水平线数：</a:t>
            </a:r>
            <a:r>
              <a:rPr lang="en-US" altLang="zh-CN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305</a:t>
            </a:r>
            <a:r>
              <a:rPr lang="zh-CN" altLang="en-US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／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43</a:t>
            </a:r>
            <a:r>
              <a:rPr lang="zh-CN" altLang="en-US" sz="12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＝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7.09</a:t>
            </a:r>
            <a:r>
              <a:rPr lang="zh-CN" altLang="en-US" sz="12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（取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7</a:t>
            </a:r>
            <a:r>
              <a:rPr lang="zh-CN" altLang="en-US" sz="12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根</a:t>
            </a:r>
            <a:r>
              <a:rPr lang="zh-CN" altLang="en-US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fontAlgn="base">
              <a:lnSpc>
                <a:spcPct val="150000"/>
              </a:lnSpc>
              <a:spcAft>
                <a:spcPct val="0"/>
              </a:spcAft>
              <a:buFont typeface="Arial" charset="0"/>
              <a:buChar char="•"/>
            </a:pPr>
            <a:r>
              <a:rPr lang="en-US" altLang="zh-CN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8001004 CSL =200/6+1=</a:t>
            </a:r>
            <a:r>
              <a:rPr lang="zh-CN" altLang="en-US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lang="en-US" altLang="zh-CN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30</a:t>
            </a:r>
            <a:r>
              <a:rPr lang="zh-CN" altLang="en-US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箱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15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层合计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450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箱。</a:t>
            </a:r>
            <a:endParaRPr lang="zh-CN" altLang="en-US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altLang="zh-CN" sz="1400" dirty="0">
              <a:solidFill>
                <a:srgbClr val="3333C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02622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水平（干线）系统设计</a:t>
            </a:r>
            <a:endParaRPr lang="zh-CN" altLang="en-US" dirty="0"/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059582"/>
            <a:ext cx="5131594" cy="2918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851920" y="4157197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水平走线示意图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565126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管理间子系统设计</a:t>
            </a:r>
            <a:endParaRPr lang="zh-CN" alt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043608" y="1131590"/>
            <a:ext cx="7160840" cy="952128"/>
          </a:xfrm>
          <a:prstGeom prst="rect">
            <a:avLst/>
          </a:prstGeo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管理子系统由</a:t>
            </a:r>
            <a:r>
              <a:rPr lang="en-US" altLang="zh-CN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15</a:t>
            </a:r>
            <a:r>
              <a:rPr lang="zh-CN" altLang="en-US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个楼层分设的管理间构成，办公楼其他楼层设子管理间。管理间位于楼层弱电竖井旁的配线间内，第</a:t>
            </a:r>
            <a:r>
              <a:rPr lang="en-US" altLang="zh-CN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层信息点直接纳入</a:t>
            </a:r>
            <a:r>
              <a:rPr lang="en-US" altLang="zh-CN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MDF</a:t>
            </a:r>
            <a:r>
              <a:rPr lang="zh-CN" altLang="en-US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管理区。</a:t>
            </a:r>
            <a:endParaRPr lang="zh-CN" altLang="en-US" sz="1600" dirty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355726"/>
            <a:ext cx="302895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8085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直接连接符 179"/>
          <p:cNvCxnSpPr/>
          <p:nvPr/>
        </p:nvCxnSpPr>
        <p:spPr>
          <a:xfrm flipH="1">
            <a:off x="4222231" y="1570695"/>
            <a:ext cx="2295872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650" dirty="0" smtClean="0"/>
              <a:t>综合布线图（数据）</a:t>
            </a:r>
            <a:endParaRPr lang="zh-CN" altLang="en-US" sz="2650" dirty="0"/>
          </a:p>
        </p:txBody>
      </p:sp>
      <p:grpSp>
        <p:nvGrpSpPr>
          <p:cNvPr id="165" name="组合 164"/>
          <p:cNvGrpSpPr/>
          <p:nvPr/>
        </p:nvGrpSpPr>
        <p:grpSpPr>
          <a:xfrm>
            <a:off x="3915040" y="1363762"/>
            <a:ext cx="288032" cy="435768"/>
            <a:chOff x="3289129" y="1363973"/>
            <a:chExt cx="288032" cy="435768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3289129" y="1367693"/>
              <a:ext cx="0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3577161" y="1363973"/>
              <a:ext cx="0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3289129" y="1363973"/>
              <a:ext cx="288032" cy="4320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V="1">
              <a:off x="3289129" y="1367693"/>
              <a:ext cx="288032" cy="4283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矩形 97"/>
          <p:cNvSpPr/>
          <p:nvPr/>
        </p:nvSpPr>
        <p:spPr>
          <a:xfrm>
            <a:off x="1403648" y="771550"/>
            <a:ext cx="756084" cy="3384376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cxnSp>
        <p:nvCxnSpPr>
          <p:cNvPr id="99" name="直接连接符 98"/>
          <p:cNvCxnSpPr/>
          <p:nvPr/>
        </p:nvCxnSpPr>
        <p:spPr>
          <a:xfrm>
            <a:off x="3351469" y="4667673"/>
            <a:ext cx="3109305" cy="0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100" name="直接连接符 99"/>
          <p:cNvCxnSpPr/>
          <p:nvPr/>
        </p:nvCxnSpPr>
        <p:spPr>
          <a:xfrm>
            <a:off x="1552161" y="4727779"/>
            <a:ext cx="476360" cy="0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101" name="直接连接符 100"/>
          <p:cNvCxnSpPr/>
          <p:nvPr/>
        </p:nvCxnSpPr>
        <p:spPr>
          <a:xfrm>
            <a:off x="1552161" y="1618705"/>
            <a:ext cx="830363" cy="0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103" name="直接连接符 102"/>
          <p:cNvCxnSpPr/>
          <p:nvPr/>
        </p:nvCxnSpPr>
        <p:spPr>
          <a:xfrm>
            <a:off x="1403648" y="760598"/>
            <a:ext cx="0" cy="3384376"/>
          </a:xfrm>
          <a:prstGeom prst="line">
            <a:avLst/>
          </a:prstGeom>
          <a:noFill/>
          <a:ln w="28575" cap="flat" cmpd="sng" algn="ctr">
            <a:solidFill>
              <a:srgbClr val="EEECE1">
                <a:lumMod val="50000"/>
              </a:srgbClr>
            </a:solidFill>
            <a:prstDash val="lgDash"/>
          </a:ln>
          <a:effectLst/>
        </p:spPr>
      </p:cxnSp>
      <p:pic>
        <p:nvPicPr>
          <p:cNvPr id="104" name="Picture 50" descr="核心交换机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61" y="4285551"/>
            <a:ext cx="610157" cy="666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Rectangle 21"/>
          <p:cNvSpPr>
            <a:spLocks noChangeArrowheads="1"/>
          </p:cNvSpPr>
          <p:nvPr/>
        </p:nvSpPr>
        <p:spPr bwMode="auto">
          <a:xfrm>
            <a:off x="4146212" y="4480142"/>
            <a:ext cx="1270842" cy="24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Wingdings" charset="0"/>
              <a:buNone/>
            </a:pPr>
            <a:r>
              <a:rPr lang="zh-CN" altLang="en-US" sz="1000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埋地光缆</a:t>
            </a:r>
            <a:endParaRPr lang="zh-CN" altLang="en-US" sz="10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2" name="直接连接符 111"/>
          <p:cNvCxnSpPr/>
          <p:nvPr/>
        </p:nvCxnSpPr>
        <p:spPr>
          <a:xfrm>
            <a:off x="825824" y="3028426"/>
            <a:ext cx="6327416" cy="0"/>
          </a:xfrm>
          <a:prstGeom prst="line">
            <a:avLst/>
          </a:prstGeom>
          <a:noFill/>
          <a:ln w="12700" cap="flat" cmpd="sng" algn="ctr">
            <a:solidFill>
              <a:srgbClr val="EEECE1">
                <a:lumMod val="50000"/>
              </a:srgbClr>
            </a:solidFill>
            <a:prstDash val="sysDot"/>
          </a:ln>
          <a:effectLst/>
        </p:spPr>
      </p:cxnSp>
      <p:cxnSp>
        <p:nvCxnSpPr>
          <p:cNvPr id="113" name="直接连接符 112"/>
          <p:cNvCxnSpPr/>
          <p:nvPr/>
        </p:nvCxnSpPr>
        <p:spPr>
          <a:xfrm>
            <a:off x="825824" y="3578936"/>
            <a:ext cx="6327416" cy="0"/>
          </a:xfrm>
          <a:prstGeom prst="line">
            <a:avLst/>
          </a:prstGeom>
          <a:noFill/>
          <a:ln w="12700" cap="flat" cmpd="sng" algn="ctr">
            <a:solidFill>
              <a:srgbClr val="EEECE1">
                <a:lumMod val="50000"/>
              </a:srgbClr>
            </a:solidFill>
            <a:prstDash val="sysDot"/>
          </a:ln>
          <a:effectLst/>
        </p:spPr>
      </p:cxnSp>
      <p:cxnSp>
        <p:nvCxnSpPr>
          <p:cNvPr id="114" name="直接连接符 113"/>
          <p:cNvCxnSpPr/>
          <p:nvPr/>
        </p:nvCxnSpPr>
        <p:spPr>
          <a:xfrm>
            <a:off x="825824" y="4155926"/>
            <a:ext cx="6327416" cy="0"/>
          </a:xfrm>
          <a:prstGeom prst="line">
            <a:avLst/>
          </a:prstGeom>
          <a:noFill/>
          <a:ln w="12700" cap="flat" cmpd="sng" algn="ctr">
            <a:solidFill>
              <a:srgbClr val="EEECE1">
                <a:lumMod val="50000"/>
              </a:srgbClr>
            </a:solidFill>
            <a:prstDash val="sysDot"/>
          </a:ln>
          <a:effectLst/>
        </p:spPr>
      </p:cxnSp>
      <p:cxnSp>
        <p:nvCxnSpPr>
          <p:cNvPr id="108" name="直接连接符 107"/>
          <p:cNvCxnSpPr/>
          <p:nvPr/>
        </p:nvCxnSpPr>
        <p:spPr>
          <a:xfrm>
            <a:off x="836872" y="1325286"/>
            <a:ext cx="6327416" cy="0"/>
          </a:xfrm>
          <a:prstGeom prst="line">
            <a:avLst/>
          </a:prstGeom>
          <a:noFill/>
          <a:ln w="12700" cap="flat" cmpd="sng" algn="ctr">
            <a:solidFill>
              <a:srgbClr val="EEECE1">
                <a:lumMod val="50000"/>
              </a:srgbClr>
            </a:solidFill>
            <a:prstDash val="sysDot"/>
          </a:ln>
          <a:effectLst/>
        </p:spPr>
      </p:cxnSp>
      <p:cxnSp>
        <p:nvCxnSpPr>
          <p:cNvPr id="109" name="直接连接符 108"/>
          <p:cNvCxnSpPr/>
          <p:nvPr/>
        </p:nvCxnSpPr>
        <p:spPr>
          <a:xfrm>
            <a:off x="836872" y="1875796"/>
            <a:ext cx="6327416" cy="0"/>
          </a:xfrm>
          <a:prstGeom prst="line">
            <a:avLst/>
          </a:prstGeom>
          <a:noFill/>
          <a:ln w="12700" cap="flat" cmpd="sng" algn="ctr">
            <a:solidFill>
              <a:srgbClr val="EEECE1">
                <a:lumMod val="50000"/>
              </a:srgbClr>
            </a:solidFill>
            <a:prstDash val="sysDot"/>
          </a:ln>
          <a:effectLst/>
        </p:spPr>
      </p:cxnSp>
      <p:cxnSp>
        <p:nvCxnSpPr>
          <p:cNvPr id="110" name="直接连接符 109"/>
          <p:cNvCxnSpPr/>
          <p:nvPr/>
        </p:nvCxnSpPr>
        <p:spPr>
          <a:xfrm>
            <a:off x="836872" y="2452786"/>
            <a:ext cx="6327416" cy="0"/>
          </a:xfrm>
          <a:prstGeom prst="line">
            <a:avLst/>
          </a:prstGeom>
          <a:noFill/>
          <a:ln w="12700" cap="flat" cmpd="sng" algn="ctr">
            <a:solidFill>
              <a:srgbClr val="EEECE1">
                <a:lumMod val="50000"/>
              </a:srgbClr>
            </a:solidFill>
            <a:prstDash val="sysDot"/>
          </a:ln>
          <a:effectLst/>
        </p:spPr>
      </p:cxnSp>
      <p:grpSp>
        <p:nvGrpSpPr>
          <p:cNvPr id="115" name="组合 114"/>
          <p:cNvGrpSpPr/>
          <p:nvPr/>
        </p:nvGrpSpPr>
        <p:grpSpPr>
          <a:xfrm>
            <a:off x="930443" y="1067947"/>
            <a:ext cx="531690" cy="3097616"/>
            <a:chOff x="930443" y="1283971"/>
            <a:chExt cx="531690" cy="3097616"/>
          </a:xfrm>
        </p:grpSpPr>
        <p:sp>
          <p:nvSpPr>
            <p:cNvPr id="116" name="Rectangle 21"/>
            <p:cNvSpPr>
              <a:spLocks noChangeArrowheads="1"/>
            </p:cNvSpPr>
            <p:nvPr/>
          </p:nvSpPr>
          <p:spPr bwMode="auto">
            <a:xfrm>
              <a:off x="930443" y="4134552"/>
              <a:ext cx="505802" cy="247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 algn="ctr">
                <a:lnSpc>
                  <a:spcPct val="80000"/>
                </a:lnSpc>
                <a:spcBef>
                  <a:spcPct val="20000"/>
                </a:spcBef>
                <a:buFont typeface="Wingdings" charset="0"/>
                <a:buNone/>
              </a:pPr>
              <a:r>
                <a:rPr lang="en-US" altLang="zh-CN" sz="1400" b="1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1F</a:t>
              </a:r>
              <a:endParaRPr lang="zh-CN" altLang="en-US" sz="14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7" name="Rectangle 21"/>
            <p:cNvSpPr>
              <a:spLocks noChangeArrowheads="1"/>
            </p:cNvSpPr>
            <p:nvPr/>
          </p:nvSpPr>
          <p:spPr bwMode="auto">
            <a:xfrm>
              <a:off x="930443" y="3003798"/>
              <a:ext cx="505802" cy="247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 algn="ctr">
                <a:lnSpc>
                  <a:spcPct val="80000"/>
                </a:lnSpc>
                <a:spcBef>
                  <a:spcPct val="20000"/>
                </a:spcBef>
                <a:buFont typeface="Wingdings" charset="0"/>
                <a:buNone/>
              </a:pPr>
              <a:r>
                <a:rPr lang="en-US" altLang="zh-CN" sz="140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r>
                <a:rPr lang="en-US" altLang="zh-CN" sz="1400" b="1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F</a:t>
              </a:r>
              <a:endParaRPr lang="zh-CN" altLang="en-US" sz="14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8" name="Rectangle 21"/>
            <p:cNvSpPr>
              <a:spLocks noChangeArrowheads="1"/>
            </p:cNvSpPr>
            <p:nvPr/>
          </p:nvSpPr>
          <p:spPr bwMode="auto">
            <a:xfrm>
              <a:off x="956331" y="3547925"/>
              <a:ext cx="505802" cy="247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 algn="ctr">
                <a:lnSpc>
                  <a:spcPct val="80000"/>
                </a:lnSpc>
                <a:spcBef>
                  <a:spcPct val="20000"/>
                </a:spcBef>
                <a:buFont typeface="Wingdings" charset="0"/>
                <a:buNone/>
              </a:pPr>
              <a:r>
                <a:rPr lang="en-US" altLang="zh-CN" sz="140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en-US" altLang="zh-CN" sz="1400" b="1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F</a:t>
              </a:r>
              <a:endParaRPr lang="zh-CN" altLang="en-US" sz="14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9" name="Rectangle 21"/>
            <p:cNvSpPr>
              <a:spLocks noChangeArrowheads="1"/>
            </p:cNvSpPr>
            <p:nvPr/>
          </p:nvSpPr>
          <p:spPr bwMode="auto">
            <a:xfrm>
              <a:off x="945579" y="2427734"/>
              <a:ext cx="505802" cy="247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 algn="ctr">
                <a:lnSpc>
                  <a:spcPct val="80000"/>
                </a:lnSpc>
                <a:spcBef>
                  <a:spcPct val="20000"/>
                </a:spcBef>
                <a:buFont typeface="Wingdings" charset="0"/>
                <a:buNone/>
              </a:pPr>
              <a:r>
                <a:rPr lang="en-US" altLang="zh-CN" sz="140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r>
                <a:rPr lang="en-US" altLang="zh-CN" sz="1400" b="1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F</a:t>
              </a:r>
              <a:endParaRPr lang="zh-CN" altLang="en-US" sz="14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930443" y="1851670"/>
              <a:ext cx="505802" cy="247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 algn="ctr">
                <a:lnSpc>
                  <a:spcPct val="80000"/>
                </a:lnSpc>
                <a:spcBef>
                  <a:spcPct val="20000"/>
                </a:spcBef>
                <a:buFont typeface="Wingdings" charset="0"/>
                <a:buNone/>
              </a:pPr>
              <a:r>
                <a:rPr lang="en-US" altLang="zh-CN" sz="140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r>
                <a:rPr lang="en-US" altLang="zh-CN" sz="1400" b="1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F</a:t>
              </a:r>
              <a:endParaRPr lang="zh-CN" altLang="en-US" sz="14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1" name="Rectangle 21"/>
            <p:cNvSpPr>
              <a:spLocks noChangeArrowheads="1"/>
            </p:cNvSpPr>
            <p:nvPr/>
          </p:nvSpPr>
          <p:spPr bwMode="auto">
            <a:xfrm>
              <a:off x="946470" y="1283971"/>
              <a:ext cx="505802" cy="247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 algn="ctr">
                <a:lnSpc>
                  <a:spcPct val="80000"/>
                </a:lnSpc>
                <a:spcBef>
                  <a:spcPct val="20000"/>
                </a:spcBef>
                <a:buFont typeface="Wingdings" charset="0"/>
                <a:buNone/>
              </a:pPr>
              <a:r>
                <a:rPr lang="en-US" altLang="zh-CN" sz="140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6</a:t>
              </a:r>
              <a:r>
                <a:rPr lang="en-US" altLang="zh-CN" sz="1400" b="1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F</a:t>
              </a:r>
              <a:endParaRPr lang="zh-CN" altLang="en-US" sz="14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122" name="直接连接符 121"/>
          <p:cNvCxnSpPr/>
          <p:nvPr/>
        </p:nvCxnSpPr>
        <p:spPr>
          <a:xfrm>
            <a:off x="1552161" y="1607414"/>
            <a:ext cx="0" cy="3120365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123" name="Rectangle 21"/>
          <p:cNvSpPr>
            <a:spLocks noChangeArrowheads="1"/>
          </p:cNvSpPr>
          <p:nvPr/>
        </p:nvSpPr>
        <p:spPr bwMode="auto">
          <a:xfrm>
            <a:off x="2611636" y="4973146"/>
            <a:ext cx="1011604" cy="247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Wingdings" charset="0"/>
              <a:buNone/>
            </a:pPr>
            <a:r>
              <a:rPr lang="zh-CN" altLang="en-US" sz="1000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汇聚交换机</a:t>
            </a:r>
            <a:endParaRPr lang="zh-CN" altLang="en-US" sz="10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8" name="Rectangle 21"/>
          <p:cNvSpPr>
            <a:spLocks noChangeArrowheads="1"/>
          </p:cNvSpPr>
          <p:nvPr/>
        </p:nvSpPr>
        <p:spPr bwMode="auto">
          <a:xfrm>
            <a:off x="7180638" y="1471371"/>
            <a:ext cx="1270842" cy="24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ctr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0"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×30</a:t>
            </a:r>
            <a:endParaRPr kumimoji="0" lang="zh-CN" altLang="en-US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3" name="Picture 8" descr="接入交换机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503" y="1389898"/>
            <a:ext cx="609818" cy="45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Rectangle 21"/>
          <p:cNvSpPr>
            <a:spLocks noChangeArrowheads="1"/>
          </p:cNvSpPr>
          <p:nvPr/>
        </p:nvSpPr>
        <p:spPr bwMode="auto">
          <a:xfrm>
            <a:off x="2753964" y="977626"/>
            <a:ext cx="1126826" cy="39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Wingdings" charset="0"/>
              <a:buNone/>
            </a:pPr>
            <a:r>
              <a:rPr lang="zh-CN" altLang="en-US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楼层</a:t>
            </a:r>
            <a:endParaRPr lang="en-US" altLang="zh-CN" sz="1000" dirty="0" smtClean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Wingdings" charset="0"/>
              <a:buNone/>
            </a:pPr>
            <a:r>
              <a:rPr lang="zh-CN" altLang="en-US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接入交换机</a:t>
            </a:r>
            <a:endParaRPr lang="zh-CN" altLang="en-US" sz="10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8" name="组合 147"/>
          <p:cNvGrpSpPr/>
          <p:nvPr/>
        </p:nvGrpSpPr>
        <p:grpSpPr>
          <a:xfrm>
            <a:off x="7418714" y="626041"/>
            <a:ext cx="1803062" cy="463660"/>
            <a:chOff x="7020272" y="1676042"/>
            <a:chExt cx="1803062" cy="463660"/>
          </a:xfrm>
        </p:grpSpPr>
        <p:cxnSp>
          <p:nvCxnSpPr>
            <p:cNvPr id="149" name="直接连接符 148"/>
            <p:cNvCxnSpPr/>
            <p:nvPr/>
          </p:nvCxnSpPr>
          <p:spPr>
            <a:xfrm flipH="1">
              <a:off x="7020272" y="1786152"/>
              <a:ext cx="902332" cy="0"/>
            </a:xfrm>
            <a:prstGeom prst="line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150" name="直接连接符 149"/>
            <p:cNvCxnSpPr/>
            <p:nvPr/>
          </p:nvCxnSpPr>
          <p:spPr>
            <a:xfrm>
              <a:off x="7020272" y="2026178"/>
              <a:ext cx="902332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151" name="Rectangle 21"/>
            <p:cNvSpPr>
              <a:spLocks noChangeArrowheads="1"/>
            </p:cNvSpPr>
            <p:nvPr/>
          </p:nvSpPr>
          <p:spPr bwMode="auto">
            <a:xfrm>
              <a:off x="7736860" y="1676042"/>
              <a:ext cx="1011604" cy="247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marR="0" lvl="0" indent="-342900" algn="ctr" defTabSz="91440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r>
                <a:rPr kumimoji="0" lang="zh-CN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光纤</a:t>
              </a:r>
            </a:p>
          </p:txBody>
        </p:sp>
        <p:sp>
          <p:nvSpPr>
            <p:cNvPr id="152" name="Rectangle 21"/>
            <p:cNvSpPr>
              <a:spLocks noChangeArrowheads="1"/>
            </p:cNvSpPr>
            <p:nvPr/>
          </p:nvSpPr>
          <p:spPr bwMode="auto">
            <a:xfrm>
              <a:off x="7811730" y="1892066"/>
              <a:ext cx="1011604" cy="247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marR="0" lvl="0" indent="-342900" algn="ctr" defTabSz="91440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r>
                <a:rPr kumimoji="0" lang="zh-CN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双绞线</a:t>
              </a:r>
            </a:p>
          </p:txBody>
        </p:sp>
      </p:grpSp>
      <p:cxnSp>
        <p:nvCxnSpPr>
          <p:cNvPr id="153" name="直接连接符 152"/>
          <p:cNvCxnSpPr/>
          <p:nvPr/>
        </p:nvCxnSpPr>
        <p:spPr>
          <a:xfrm>
            <a:off x="2159732" y="745863"/>
            <a:ext cx="0" cy="3384376"/>
          </a:xfrm>
          <a:prstGeom prst="line">
            <a:avLst/>
          </a:prstGeom>
          <a:noFill/>
          <a:ln w="28575" cap="flat" cmpd="sng" algn="ctr">
            <a:solidFill>
              <a:srgbClr val="EEECE1">
                <a:lumMod val="50000"/>
              </a:srgbClr>
            </a:solidFill>
            <a:prstDash val="lgDash"/>
          </a:ln>
          <a:effectLst/>
        </p:spPr>
      </p:cxnSp>
      <p:sp>
        <p:nvSpPr>
          <p:cNvPr id="154" name="Rectangle 21"/>
          <p:cNvSpPr>
            <a:spLocks noChangeArrowheads="1"/>
          </p:cNvSpPr>
          <p:nvPr/>
        </p:nvSpPr>
        <p:spPr bwMode="auto">
          <a:xfrm>
            <a:off x="1209936" y="1093953"/>
            <a:ext cx="1270842" cy="24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Wingdings" charset="0"/>
              <a:buNone/>
            </a:pPr>
            <a:r>
              <a:rPr lang="zh-CN" altLang="en-US" sz="1000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弱电井</a:t>
            </a:r>
            <a:endParaRPr lang="zh-CN" altLang="en-US" sz="10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61" name="Picture 36" descr="台式电脑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931" y="1391531"/>
            <a:ext cx="394508" cy="4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" name="矩形 161"/>
          <p:cNvSpPr/>
          <p:nvPr/>
        </p:nvSpPr>
        <p:spPr>
          <a:xfrm>
            <a:off x="6350920" y="1444745"/>
            <a:ext cx="288032" cy="2880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/>
          <p:cNvSpPr/>
          <p:nvPr/>
        </p:nvSpPr>
        <p:spPr>
          <a:xfrm>
            <a:off x="6383866" y="1571365"/>
            <a:ext cx="76908" cy="7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矩形 163"/>
          <p:cNvSpPr/>
          <p:nvPr/>
        </p:nvSpPr>
        <p:spPr>
          <a:xfrm>
            <a:off x="6518103" y="1579997"/>
            <a:ext cx="76908" cy="7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6" name="组合 165"/>
          <p:cNvGrpSpPr/>
          <p:nvPr/>
        </p:nvGrpSpPr>
        <p:grpSpPr>
          <a:xfrm>
            <a:off x="2382524" y="1384207"/>
            <a:ext cx="288032" cy="435768"/>
            <a:chOff x="3289129" y="1363973"/>
            <a:chExt cx="288032" cy="435768"/>
          </a:xfrm>
        </p:grpSpPr>
        <p:cxnSp>
          <p:nvCxnSpPr>
            <p:cNvPr id="167" name="直接连接符 166"/>
            <p:cNvCxnSpPr/>
            <p:nvPr/>
          </p:nvCxnSpPr>
          <p:spPr>
            <a:xfrm>
              <a:off x="3289129" y="1367693"/>
              <a:ext cx="0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/>
          </p:nvCxnSpPr>
          <p:spPr>
            <a:xfrm>
              <a:off x="3577161" y="1363973"/>
              <a:ext cx="0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>
              <a:off x="3289129" y="1363973"/>
              <a:ext cx="288032" cy="4320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/>
          </p:nvCxnSpPr>
          <p:spPr>
            <a:xfrm flipV="1">
              <a:off x="3289129" y="1367693"/>
              <a:ext cx="288032" cy="42832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直接连接符 171"/>
          <p:cNvCxnSpPr/>
          <p:nvPr/>
        </p:nvCxnSpPr>
        <p:spPr>
          <a:xfrm>
            <a:off x="2028521" y="4397044"/>
            <a:ext cx="0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/>
          <p:nvPr/>
        </p:nvCxnSpPr>
        <p:spPr>
          <a:xfrm>
            <a:off x="2316553" y="4393324"/>
            <a:ext cx="0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>
            <a:off x="2028521" y="4393324"/>
            <a:ext cx="288032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/>
          <p:nvPr/>
        </p:nvCxnSpPr>
        <p:spPr>
          <a:xfrm flipV="1">
            <a:off x="2028521" y="4397044"/>
            <a:ext cx="288032" cy="4283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/>
          <p:nvPr/>
        </p:nvCxnSpPr>
        <p:spPr>
          <a:xfrm flipH="1">
            <a:off x="6638952" y="1600231"/>
            <a:ext cx="594485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182" name="直接连接符 181"/>
          <p:cNvCxnSpPr/>
          <p:nvPr/>
        </p:nvCxnSpPr>
        <p:spPr>
          <a:xfrm flipH="1">
            <a:off x="3576321" y="1608789"/>
            <a:ext cx="320166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186" name="直接连接符 185"/>
          <p:cNvCxnSpPr/>
          <p:nvPr/>
        </p:nvCxnSpPr>
        <p:spPr>
          <a:xfrm flipH="1">
            <a:off x="2702578" y="1606953"/>
            <a:ext cx="320166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193" name="直接连接符 192"/>
          <p:cNvCxnSpPr/>
          <p:nvPr/>
        </p:nvCxnSpPr>
        <p:spPr>
          <a:xfrm flipH="1">
            <a:off x="4231183" y="2727490"/>
            <a:ext cx="2295872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grpSp>
        <p:nvGrpSpPr>
          <p:cNvPr id="194" name="组合 193"/>
          <p:cNvGrpSpPr/>
          <p:nvPr/>
        </p:nvGrpSpPr>
        <p:grpSpPr>
          <a:xfrm>
            <a:off x="3923992" y="2520557"/>
            <a:ext cx="288032" cy="435768"/>
            <a:chOff x="3289129" y="1363973"/>
            <a:chExt cx="288032" cy="435768"/>
          </a:xfrm>
        </p:grpSpPr>
        <p:cxnSp>
          <p:nvCxnSpPr>
            <p:cNvPr id="195" name="直接连接符 194"/>
            <p:cNvCxnSpPr/>
            <p:nvPr/>
          </p:nvCxnSpPr>
          <p:spPr>
            <a:xfrm>
              <a:off x="3289129" y="1367693"/>
              <a:ext cx="0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/>
          </p:nvCxnSpPr>
          <p:spPr>
            <a:xfrm>
              <a:off x="3577161" y="1363973"/>
              <a:ext cx="0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/>
          </p:nvCxnSpPr>
          <p:spPr>
            <a:xfrm>
              <a:off x="3289129" y="1363973"/>
              <a:ext cx="288032" cy="4320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/>
          </p:nvCxnSpPr>
          <p:spPr>
            <a:xfrm flipV="1">
              <a:off x="3289129" y="1367693"/>
              <a:ext cx="288032" cy="4283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9" name="Rectangle 21"/>
          <p:cNvSpPr>
            <a:spLocks noChangeArrowheads="1"/>
          </p:cNvSpPr>
          <p:nvPr/>
        </p:nvSpPr>
        <p:spPr bwMode="auto">
          <a:xfrm>
            <a:off x="7189590" y="2628166"/>
            <a:ext cx="1270842" cy="24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ctr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0"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×30</a:t>
            </a:r>
            <a:endParaRPr kumimoji="0" lang="zh-CN" altLang="en-US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0" name="Picture 8" descr="接入交换机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455" y="2546693"/>
            <a:ext cx="609818" cy="45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2" name="Picture 36" descr="台式电脑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883" y="2548326"/>
            <a:ext cx="394508" cy="4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3" name="矩形 202"/>
          <p:cNvSpPr/>
          <p:nvPr/>
        </p:nvSpPr>
        <p:spPr>
          <a:xfrm>
            <a:off x="6359872" y="2601540"/>
            <a:ext cx="288032" cy="2880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矩形 203"/>
          <p:cNvSpPr/>
          <p:nvPr/>
        </p:nvSpPr>
        <p:spPr>
          <a:xfrm>
            <a:off x="6392818" y="2728160"/>
            <a:ext cx="76908" cy="7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矩形 204"/>
          <p:cNvSpPr/>
          <p:nvPr/>
        </p:nvSpPr>
        <p:spPr>
          <a:xfrm>
            <a:off x="6527055" y="2736792"/>
            <a:ext cx="76908" cy="7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6" name="组合 205"/>
          <p:cNvGrpSpPr/>
          <p:nvPr/>
        </p:nvGrpSpPr>
        <p:grpSpPr>
          <a:xfrm>
            <a:off x="2391476" y="2541002"/>
            <a:ext cx="288032" cy="435768"/>
            <a:chOff x="3289129" y="1363973"/>
            <a:chExt cx="288032" cy="435768"/>
          </a:xfrm>
        </p:grpSpPr>
        <p:cxnSp>
          <p:nvCxnSpPr>
            <p:cNvPr id="207" name="直接连接符 206"/>
            <p:cNvCxnSpPr/>
            <p:nvPr/>
          </p:nvCxnSpPr>
          <p:spPr>
            <a:xfrm>
              <a:off x="3289129" y="1367693"/>
              <a:ext cx="0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/>
          </p:nvCxnSpPr>
          <p:spPr>
            <a:xfrm>
              <a:off x="3577161" y="1363973"/>
              <a:ext cx="0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/>
          </p:nvCxnSpPr>
          <p:spPr>
            <a:xfrm>
              <a:off x="3289129" y="1363973"/>
              <a:ext cx="288032" cy="4320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 flipV="1">
              <a:off x="3289129" y="1367693"/>
              <a:ext cx="288032" cy="42832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1" name="直接连接符 210"/>
          <p:cNvCxnSpPr/>
          <p:nvPr/>
        </p:nvCxnSpPr>
        <p:spPr>
          <a:xfrm flipH="1">
            <a:off x="6647904" y="2757026"/>
            <a:ext cx="594485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212" name="直接连接符 211"/>
          <p:cNvCxnSpPr/>
          <p:nvPr/>
        </p:nvCxnSpPr>
        <p:spPr>
          <a:xfrm flipH="1">
            <a:off x="3585273" y="2765584"/>
            <a:ext cx="320166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213" name="直接连接符 212"/>
          <p:cNvCxnSpPr/>
          <p:nvPr/>
        </p:nvCxnSpPr>
        <p:spPr>
          <a:xfrm flipH="1">
            <a:off x="2711530" y="2763748"/>
            <a:ext cx="320166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headEnd type="oval" w="med" len="med"/>
            <a:tailEnd type="oval" w="med" len="med"/>
          </a:ln>
          <a:effectLst/>
        </p:spPr>
      </p:cxnSp>
      <p:sp>
        <p:nvSpPr>
          <p:cNvPr id="214" name="Rectangle 21"/>
          <p:cNvSpPr>
            <a:spLocks noChangeArrowheads="1"/>
          </p:cNvSpPr>
          <p:nvPr/>
        </p:nvSpPr>
        <p:spPr bwMode="auto">
          <a:xfrm>
            <a:off x="5940475" y="1154791"/>
            <a:ext cx="1126826" cy="23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Wingdings" charset="0"/>
              <a:buNone/>
            </a:pPr>
            <a:r>
              <a:rPr lang="zh-CN" altLang="en-US" sz="1000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信息面板</a:t>
            </a:r>
            <a:endParaRPr lang="zh-CN" altLang="en-US" sz="10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" name="Rectangle 21"/>
          <p:cNvSpPr>
            <a:spLocks noChangeArrowheads="1"/>
          </p:cNvSpPr>
          <p:nvPr/>
        </p:nvSpPr>
        <p:spPr bwMode="auto">
          <a:xfrm>
            <a:off x="3585273" y="1108527"/>
            <a:ext cx="1126826" cy="23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Wingdings" charset="0"/>
              <a:buNone/>
            </a:pPr>
            <a:r>
              <a:rPr lang="en-US" altLang="zh-CN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RJ45</a:t>
            </a:r>
            <a:r>
              <a:rPr lang="zh-CN" altLang="en-US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配线架</a:t>
            </a:r>
            <a:endParaRPr lang="zh-CN" altLang="en-US" sz="10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6" name="Rectangle 21"/>
          <p:cNvSpPr>
            <a:spLocks noChangeArrowheads="1"/>
          </p:cNvSpPr>
          <p:nvPr/>
        </p:nvSpPr>
        <p:spPr bwMode="auto">
          <a:xfrm>
            <a:off x="2005014" y="1139714"/>
            <a:ext cx="1126826" cy="23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Wingdings" charset="0"/>
              <a:buNone/>
            </a:pPr>
            <a:r>
              <a:rPr lang="zh-CN" altLang="en-US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光纤配线架</a:t>
            </a:r>
            <a:endParaRPr lang="zh-CN" altLang="en-US" sz="10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7" name="Rectangle 21"/>
          <p:cNvSpPr>
            <a:spLocks noChangeArrowheads="1"/>
          </p:cNvSpPr>
          <p:nvPr/>
        </p:nvSpPr>
        <p:spPr bwMode="auto">
          <a:xfrm>
            <a:off x="6359872" y="1713211"/>
            <a:ext cx="1126826" cy="23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Wingdings" charset="0"/>
              <a:buNone/>
            </a:pPr>
            <a:r>
              <a:rPr lang="en-US" altLang="zh-CN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RJ45</a:t>
            </a:r>
            <a:r>
              <a:rPr lang="zh-CN" altLang="en-US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跳线</a:t>
            </a:r>
            <a:endParaRPr lang="zh-CN" altLang="en-US" sz="10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8" name="Rectangle 21"/>
          <p:cNvSpPr>
            <a:spLocks noChangeArrowheads="1"/>
          </p:cNvSpPr>
          <p:nvPr/>
        </p:nvSpPr>
        <p:spPr bwMode="auto">
          <a:xfrm>
            <a:off x="3117438" y="1733655"/>
            <a:ext cx="1126826" cy="23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Wingdings" charset="0"/>
              <a:buNone/>
            </a:pPr>
            <a:r>
              <a:rPr lang="en-US" altLang="zh-CN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RJ45</a:t>
            </a:r>
            <a:r>
              <a:rPr lang="zh-CN" altLang="en-US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跳线</a:t>
            </a:r>
            <a:endParaRPr lang="zh-CN" altLang="en-US" sz="10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9" name="Rectangle 21"/>
          <p:cNvSpPr>
            <a:spLocks noChangeArrowheads="1"/>
          </p:cNvSpPr>
          <p:nvPr/>
        </p:nvSpPr>
        <p:spPr bwMode="auto">
          <a:xfrm>
            <a:off x="2345992" y="1898448"/>
            <a:ext cx="1126826" cy="23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Wingdings" charset="0"/>
              <a:buNone/>
            </a:pPr>
            <a:r>
              <a:rPr lang="zh-CN" altLang="en-US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光纤跳线</a:t>
            </a:r>
            <a:endParaRPr lang="zh-CN" altLang="en-US" sz="10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0" name="直接连接符 219"/>
          <p:cNvCxnSpPr/>
          <p:nvPr/>
        </p:nvCxnSpPr>
        <p:spPr>
          <a:xfrm>
            <a:off x="1764190" y="2727490"/>
            <a:ext cx="627286" cy="0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222" name="直接连接符 221"/>
          <p:cNvCxnSpPr/>
          <p:nvPr/>
        </p:nvCxnSpPr>
        <p:spPr>
          <a:xfrm>
            <a:off x="1764190" y="2725368"/>
            <a:ext cx="0" cy="1893616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224" name="直接连接符 223"/>
          <p:cNvCxnSpPr/>
          <p:nvPr/>
        </p:nvCxnSpPr>
        <p:spPr>
          <a:xfrm>
            <a:off x="1764190" y="4618984"/>
            <a:ext cx="264331" cy="0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227" name="直接连接符 226"/>
          <p:cNvCxnSpPr/>
          <p:nvPr/>
        </p:nvCxnSpPr>
        <p:spPr>
          <a:xfrm flipH="1">
            <a:off x="2382524" y="4618984"/>
            <a:ext cx="418417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headEnd type="oval" w="med" len="med"/>
            <a:tailEnd type="oval" w="med" len="med"/>
          </a:ln>
          <a:effectLst/>
        </p:spPr>
      </p:cxnSp>
      <p:sp>
        <p:nvSpPr>
          <p:cNvPr id="231" name="Rectangle 21"/>
          <p:cNvSpPr>
            <a:spLocks noChangeArrowheads="1"/>
          </p:cNvSpPr>
          <p:nvPr/>
        </p:nvSpPr>
        <p:spPr bwMode="auto">
          <a:xfrm>
            <a:off x="5659551" y="4849328"/>
            <a:ext cx="1011604" cy="247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Wingdings" charset="0"/>
              <a:buNone/>
            </a:pPr>
            <a:r>
              <a:rPr lang="zh-CN" altLang="en-US" sz="1000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核心交换机</a:t>
            </a:r>
            <a:endParaRPr lang="zh-CN" altLang="en-US" sz="10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5416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管理间子系统</a:t>
            </a:r>
            <a:r>
              <a:rPr lang="zh-CN" altLang="en-US" dirty="0" smtClean="0"/>
              <a:t>设计</a:t>
            </a:r>
            <a:r>
              <a:rPr lang="en-US" altLang="zh-CN" dirty="0" smtClean="0"/>
              <a:t>_</a:t>
            </a:r>
            <a:r>
              <a:rPr lang="zh-CN" altLang="en-US" dirty="0" smtClean="0"/>
              <a:t>数据</a:t>
            </a:r>
            <a:endParaRPr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259632" y="782901"/>
            <a:ext cx="6804756" cy="16002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 fontScale="925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数据信息点主干端由于采用光纤系统，每个</a:t>
            </a:r>
            <a:r>
              <a:rPr lang="en-US" altLang="zh-CN" sz="1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IDF</a:t>
            </a:r>
            <a:r>
              <a:rPr lang="zh-CN" altLang="en-US" sz="1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分别由</a:t>
            </a:r>
            <a:r>
              <a:rPr lang="en-US" altLang="zh-CN" sz="1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MDF</a:t>
            </a:r>
            <a:r>
              <a:rPr lang="zh-CN" altLang="en-US" sz="1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引入</a:t>
            </a:r>
            <a:r>
              <a:rPr lang="en-US" altLang="zh-CN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条</a:t>
            </a:r>
            <a:r>
              <a:rPr lang="en-US" altLang="zh-CN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6</a:t>
            </a:r>
            <a:r>
              <a:rPr lang="zh-CN" altLang="en-US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芯多模光纤</a:t>
            </a:r>
            <a:r>
              <a:rPr lang="zh-CN" altLang="en-US" sz="1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，建议</a:t>
            </a:r>
            <a:r>
              <a:rPr lang="zh-CN" altLang="en-US" sz="1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采用</a:t>
            </a:r>
            <a:r>
              <a:rPr lang="en-US" altLang="zh-CN" sz="1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24</a:t>
            </a:r>
            <a:r>
              <a:rPr lang="zh-CN" altLang="en-US" sz="1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口光纤</a:t>
            </a:r>
            <a:r>
              <a:rPr lang="zh-CN" altLang="en-US" sz="1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配</a:t>
            </a:r>
            <a:r>
              <a:rPr lang="zh-CN" altLang="en-US" sz="1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线架</a:t>
            </a:r>
            <a:r>
              <a:rPr lang="zh-CN" altLang="en-US" sz="1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（每层</a:t>
            </a:r>
            <a:r>
              <a:rPr lang="en-US" altLang="zh-CN" sz="1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1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个，合计</a:t>
            </a:r>
            <a:r>
              <a:rPr lang="en-US" altLang="zh-CN" sz="1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15</a:t>
            </a:r>
            <a:r>
              <a:rPr lang="zh-CN" altLang="en-US" sz="1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lang="zh-CN" altLang="en-US" sz="1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1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1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1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24/48</a:t>
            </a:r>
            <a:r>
              <a:rPr lang="zh-CN" altLang="en-US" sz="1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双绞线配线架</a:t>
            </a:r>
            <a:r>
              <a:rPr lang="zh-CN" altLang="en-US" sz="1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r>
              <a:rPr lang="zh-CN" altLang="en-US" sz="1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1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24</a:t>
            </a:r>
            <a:r>
              <a:rPr lang="zh-CN" altLang="en-US" sz="1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口每层</a:t>
            </a:r>
            <a:r>
              <a:rPr lang="en-US" altLang="zh-CN" sz="1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zh-CN" altLang="en-US" sz="1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个，合计</a:t>
            </a:r>
            <a:r>
              <a:rPr lang="en-US" altLang="zh-CN" sz="1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75</a:t>
            </a:r>
            <a:r>
              <a:rPr lang="zh-CN" altLang="en-US" sz="1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lang="zh-CN" altLang="en-US" sz="1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10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光纤跳</a:t>
            </a:r>
            <a:r>
              <a:rPr lang="zh-CN" altLang="en-US" sz="1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线</a:t>
            </a:r>
            <a:r>
              <a:rPr lang="en-US" altLang="zh-CN" sz="1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1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根</a:t>
            </a:r>
            <a:r>
              <a:rPr lang="zh-CN" altLang="en-US" sz="14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lang="en-US" altLang="zh-CN" sz="1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15=45</a:t>
            </a:r>
            <a:r>
              <a:rPr lang="zh-CN" altLang="en-US" sz="1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条</a:t>
            </a:r>
            <a:r>
              <a:rPr lang="zh-CN" altLang="en-US" sz="14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，双绞线跳线 与信息点一致。</a:t>
            </a:r>
            <a:r>
              <a:rPr lang="en-US" altLang="zh-CN" sz="14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100</a:t>
            </a:r>
            <a:r>
              <a:rPr lang="zh-CN" altLang="en-US" sz="14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lang="en-US" altLang="zh-CN" sz="14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15=1500</a:t>
            </a:r>
            <a:r>
              <a:rPr lang="zh-CN" altLang="en-US" sz="14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个。</a:t>
            </a:r>
            <a:endParaRPr lang="zh-CN" altLang="en-US" sz="1400" dirty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843808" y="2578578"/>
            <a:ext cx="2371712" cy="5143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zh-CN" altLang="en-US" sz="1350" b="1" dirty="0" smtClean="0">
                <a:solidFill>
                  <a:srgbClr val="FF0000"/>
                </a:solidFill>
                <a:ea typeface="隶书" charset="0"/>
              </a:rPr>
              <a:t>数据管理</a:t>
            </a:r>
            <a:r>
              <a:rPr lang="zh-CN" altLang="en-US" sz="1350" b="1" dirty="0">
                <a:solidFill>
                  <a:srgbClr val="FF0000"/>
                </a:solidFill>
                <a:ea typeface="隶书" charset="0"/>
              </a:rPr>
              <a:t>配线系统</a:t>
            </a:r>
          </a:p>
        </p:txBody>
      </p:sp>
      <p:pic>
        <p:nvPicPr>
          <p:cNvPr id="8" name="Picture 14" descr="超五类RJ45跳线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086" y="3159232"/>
            <a:ext cx="20002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48口超五类配线架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24410"/>
            <a:ext cx="2000250" cy="148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49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管理间子系统</a:t>
            </a:r>
            <a:r>
              <a:rPr lang="zh-CN" altLang="en-US" dirty="0" smtClean="0"/>
              <a:t>设计</a:t>
            </a:r>
            <a:r>
              <a:rPr lang="en-US" altLang="zh-CN" dirty="0" smtClean="0"/>
              <a:t>_</a:t>
            </a:r>
            <a:r>
              <a:rPr lang="zh-CN" altLang="en-US" dirty="0" smtClean="0"/>
              <a:t>语音</a:t>
            </a:r>
            <a:endParaRPr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475656" y="1275606"/>
            <a:ext cx="5600700" cy="109614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每层</a:t>
            </a:r>
            <a:r>
              <a:rPr lang="en-US" altLang="zh-CN" sz="1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100</a:t>
            </a:r>
            <a:r>
              <a:rPr lang="zh-CN" altLang="en-US" sz="1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对语音配线架（</a:t>
            </a:r>
            <a:r>
              <a:rPr lang="en-US" altLang="zh-CN" sz="1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110</a:t>
            </a:r>
            <a:r>
              <a:rPr lang="zh-CN" altLang="en-US" sz="1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配线架）：</a:t>
            </a:r>
            <a:r>
              <a:rPr lang="en-US" altLang="zh-CN" sz="1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1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个*</a:t>
            </a:r>
            <a:r>
              <a:rPr lang="en-US" altLang="zh-CN" sz="1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15=15</a:t>
            </a:r>
            <a:r>
              <a:rPr lang="zh-CN" altLang="en-US" sz="1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endParaRPr lang="en-US" altLang="zh-CN" sz="1400" dirty="0" smtClean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语音跳线：不需要或者与语音信息点一致。</a:t>
            </a:r>
            <a:endParaRPr lang="zh-CN" altLang="en-US" sz="1400" dirty="0" smtClean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23728" y="4751299"/>
            <a:ext cx="3657600" cy="3644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zh-CN" altLang="en-US" sz="1350" b="1" dirty="0">
                <a:solidFill>
                  <a:srgbClr val="FF0000"/>
                </a:solidFill>
                <a:ea typeface="隶书" charset="0"/>
              </a:rPr>
              <a:t>语音管理配线系统</a:t>
            </a:r>
          </a:p>
        </p:txBody>
      </p:sp>
      <p:pic>
        <p:nvPicPr>
          <p:cNvPr id="7" name="Picture 8" descr="100对110跳线架，无腿，全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056" y="322210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9" descr="5对110跳接块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50677"/>
            <a:ext cx="13144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2986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532507"/>
            <a:ext cx="9144000" cy="4631531"/>
          </a:xfrm>
          <a:prstGeom prst="rect">
            <a:avLst/>
          </a:prstGeom>
          <a:solidFill>
            <a:srgbClr val="C9D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650" dirty="0" smtClean="0"/>
              <a:t>综合布线图（物理连接）</a:t>
            </a:r>
            <a:endParaRPr lang="zh-CN" altLang="en-US" sz="265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96779" y="1668362"/>
            <a:ext cx="6858000" cy="55399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30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7" name="Group 628"/>
          <p:cNvGrpSpPr>
            <a:grpSpLocks/>
          </p:cNvGrpSpPr>
          <p:nvPr/>
        </p:nvGrpSpPr>
        <p:grpSpPr bwMode="auto">
          <a:xfrm>
            <a:off x="1789510" y="532507"/>
            <a:ext cx="5438775" cy="4631531"/>
            <a:chOff x="542" y="232"/>
            <a:chExt cx="3083" cy="3415"/>
          </a:xfrm>
        </p:grpSpPr>
        <p:sp>
          <p:nvSpPr>
            <p:cNvPr id="568" name="Rectangle 66"/>
            <p:cNvSpPr>
              <a:spLocks noChangeArrowheads="1"/>
            </p:cNvSpPr>
            <p:nvPr/>
          </p:nvSpPr>
          <p:spPr bwMode="auto">
            <a:xfrm>
              <a:off x="2192" y="1032"/>
              <a:ext cx="627" cy="92"/>
            </a:xfrm>
            <a:prstGeom prst="rect">
              <a:avLst/>
            </a:prstGeom>
            <a:solidFill>
              <a:srgbClr val="FFFF80"/>
            </a:solidFill>
            <a:ln w="7938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69" name="Rectangle 67"/>
            <p:cNvSpPr>
              <a:spLocks noChangeArrowheads="1"/>
            </p:cNvSpPr>
            <p:nvPr/>
          </p:nvSpPr>
          <p:spPr bwMode="auto">
            <a:xfrm>
              <a:off x="2222" y="1063"/>
              <a:ext cx="236" cy="37"/>
            </a:xfrm>
            <a:prstGeom prst="rect">
              <a:avLst/>
            </a:prstGeom>
            <a:noFill/>
            <a:ln w="7938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70" name="Line 68"/>
            <p:cNvSpPr>
              <a:spLocks noChangeShapeType="1"/>
            </p:cNvSpPr>
            <p:nvPr/>
          </p:nvSpPr>
          <p:spPr bwMode="auto">
            <a:xfrm>
              <a:off x="2246" y="1064"/>
              <a:ext cx="1" cy="35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71" name="Line 69"/>
            <p:cNvSpPr>
              <a:spLocks noChangeShapeType="1"/>
            </p:cNvSpPr>
            <p:nvPr/>
          </p:nvSpPr>
          <p:spPr bwMode="auto">
            <a:xfrm>
              <a:off x="2269" y="1064"/>
              <a:ext cx="1" cy="35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72" name="Line 70"/>
            <p:cNvSpPr>
              <a:spLocks noChangeShapeType="1"/>
            </p:cNvSpPr>
            <p:nvPr/>
          </p:nvSpPr>
          <p:spPr bwMode="auto">
            <a:xfrm>
              <a:off x="2293" y="1064"/>
              <a:ext cx="1" cy="35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73" name="Line 71"/>
            <p:cNvSpPr>
              <a:spLocks noChangeShapeType="1"/>
            </p:cNvSpPr>
            <p:nvPr/>
          </p:nvSpPr>
          <p:spPr bwMode="auto">
            <a:xfrm>
              <a:off x="2316" y="1064"/>
              <a:ext cx="1" cy="35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74" name="Line 72"/>
            <p:cNvSpPr>
              <a:spLocks noChangeShapeType="1"/>
            </p:cNvSpPr>
            <p:nvPr/>
          </p:nvSpPr>
          <p:spPr bwMode="auto">
            <a:xfrm>
              <a:off x="2340" y="1064"/>
              <a:ext cx="1" cy="35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75" name="Line 73"/>
            <p:cNvSpPr>
              <a:spLocks noChangeShapeType="1"/>
            </p:cNvSpPr>
            <p:nvPr/>
          </p:nvSpPr>
          <p:spPr bwMode="auto">
            <a:xfrm>
              <a:off x="2363" y="1064"/>
              <a:ext cx="1" cy="35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76" name="Line 74"/>
            <p:cNvSpPr>
              <a:spLocks noChangeShapeType="1"/>
            </p:cNvSpPr>
            <p:nvPr/>
          </p:nvSpPr>
          <p:spPr bwMode="auto">
            <a:xfrm>
              <a:off x="2385" y="1064"/>
              <a:ext cx="1" cy="35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77" name="Line 75"/>
            <p:cNvSpPr>
              <a:spLocks noChangeShapeType="1"/>
            </p:cNvSpPr>
            <p:nvPr/>
          </p:nvSpPr>
          <p:spPr bwMode="auto">
            <a:xfrm>
              <a:off x="2408" y="1064"/>
              <a:ext cx="1" cy="35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78" name="Line 76"/>
            <p:cNvSpPr>
              <a:spLocks noChangeShapeType="1"/>
            </p:cNvSpPr>
            <p:nvPr/>
          </p:nvSpPr>
          <p:spPr bwMode="auto">
            <a:xfrm>
              <a:off x="2431" y="1064"/>
              <a:ext cx="1" cy="35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79" name="Rectangle 77"/>
            <p:cNvSpPr>
              <a:spLocks noChangeArrowheads="1"/>
            </p:cNvSpPr>
            <p:nvPr/>
          </p:nvSpPr>
          <p:spPr bwMode="auto">
            <a:xfrm>
              <a:off x="2544" y="1066"/>
              <a:ext cx="236" cy="37"/>
            </a:xfrm>
            <a:prstGeom prst="rect">
              <a:avLst/>
            </a:prstGeom>
            <a:noFill/>
            <a:ln w="7938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80" name="Line 78"/>
            <p:cNvSpPr>
              <a:spLocks noChangeShapeType="1"/>
            </p:cNvSpPr>
            <p:nvPr/>
          </p:nvSpPr>
          <p:spPr bwMode="auto">
            <a:xfrm>
              <a:off x="2568" y="1066"/>
              <a:ext cx="1" cy="34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81" name="Line 79"/>
            <p:cNvSpPr>
              <a:spLocks noChangeShapeType="1"/>
            </p:cNvSpPr>
            <p:nvPr/>
          </p:nvSpPr>
          <p:spPr bwMode="auto">
            <a:xfrm>
              <a:off x="2591" y="1066"/>
              <a:ext cx="1" cy="34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82" name="Line 80"/>
            <p:cNvSpPr>
              <a:spLocks noChangeShapeType="1"/>
            </p:cNvSpPr>
            <p:nvPr/>
          </p:nvSpPr>
          <p:spPr bwMode="auto">
            <a:xfrm>
              <a:off x="2615" y="1066"/>
              <a:ext cx="1" cy="34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83" name="Line 81"/>
            <p:cNvSpPr>
              <a:spLocks noChangeShapeType="1"/>
            </p:cNvSpPr>
            <p:nvPr/>
          </p:nvSpPr>
          <p:spPr bwMode="auto">
            <a:xfrm>
              <a:off x="2638" y="1066"/>
              <a:ext cx="1" cy="34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84" name="Line 82"/>
            <p:cNvSpPr>
              <a:spLocks noChangeShapeType="1"/>
            </p:cNvSpPr>
            <p:nvPr/>
          </p:nvSpPr>
          <p:spPr bwMode="auto">
            <a:xfrm>
              <a:off x="2662" y="1066"/>
              <a:ext cx="1" cy="34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85" name="Line 83"/>
            <p:cNvSpPr>
              <a:spLocks noChangeShapeType="1"/>
            </p:cNvSpPr>
            <p:nvPr/>
          </p:nvSpPr>
          <p:spPr bwMode="auto">
            <a:xfrm>
              <a:off x="2685" y="1066"/>
              <a:ext cx="1" cy="34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86" name="Line 84"/>
            <p:cNvSpPr>
              <a:spLocks noChangeShapeType="1"/>
            </p:cNvSpPr>
            <p:nvPr/>
          </p:nvSpPr>
          <p:spPr bwMode="auto">
            <a:xfrm>
              <a:off x="2706" y="1066"/>
              <a:ext cx="1" cy="34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87" name="Line 85"/>
            <p:cNvSpPr>
              <a:spLocks noChangeShapeType="1"/>
            </p:cNvSpPr>
            <p:nvPr/>
          </p:nvSpPr>
          <p:spPr bwMode="auto">
            <a:xfrm>
              <a:off x="2729" y="1066"/>
              <a:ext cx="1" cy="34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88" name="Line 86"/>
            <p:cNvSpPr>
              <a:spLocks noChangeShapeType="1"/>
            </p:cNvSpPr>
            <p:nvPr/>
          </p:nvSpPr>
          <p:spPr bwMode="auto">
            <a:xfrm>
              <a:off x="2753" y="1066"/>
              <a:ext cx="1" cy="34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89" name="Rectangle 87"/>
            <p:cNvSpPr>
              <a:spLocks noChangeArrowheads="1"/>
            </p:cNvSpPr>
            <p:nvPr/>
          </p:nvSpPr>
          <p:spPr bwMode="auto">
            <a:xfrm>
              <a:off x="1415" y="691"/>
              <a:ext cx="53" cy="22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20202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90" name="Rectangle 88"/>
            <p:cNvSpPr>
              <a:spLocks noChangeArrowheads="1"/>
            </p:cNvSpPr>
            <p:nvPr/>
          </p:nvSpPr>
          <p:spPr bwMode="auto">
            <a:xfrm>
              <a:off x="2183" y="630"/>
              <a:ext cx="628" cy="137"/>
            </a:xfrm>
            <a:prstGeom prst="rect">
              <a:avLst/>
            </a:prstGeom>
            <a:solidFill>
              <a:srgbClr val="008080"/>
            </a:solidFill>
            <a:ln w="7938">
              <a:solidFill>
                <a:srgbClr val="0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91" name="Freeform 89"/>
            <p:cNvSpPr>
              <a:spLocks/>
            </p:cNvSpPr>
            <p:nvPr/>
          </p:nvSpPr>
          <p:spPr bwMode="auto">
            <a:xfrm>
              <a:off x="1448" y="754"/>
              <a:ext cx="26" cy="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2" y="0"/>
                </a:cxn>
                <a:cxn ang="0">
                  <a:pos x="52" y="28"/>
                </a:cxn>
                <a:cxn ang="0">
                  <a:pos x="37" y="49"/>
                </a:cxn>
                <a:cxn ang="0">
                  <a:pos x="14" y="49"/>
                </a:cxn>
                <a:cxn ang="0">
                  <a:pos x="0" y="31"/>
                </a:cxn>
                <a:cxn ang="0">
                  <a:pos x="0" y="0"/>
                </a:cxn>
              </a:cxnLst>
              <a:rect l="0" t="0" r="r" b="b"/>
              <a:pathLst>
                <a:path w="52" h="49">
                  <a:moveTo>
                    <a:pt x="0" y="0"/>
                  </a:moveTo>
                  <a:lnTo>
                    <a:pt x="52" y="0"/>
                  </a:lnTo>
                  <a:lnTo>
                    <a:pt x="52" y="28"/>
                  </a:lnTo>
                  <a:lnTo>
                    <a:pt x="37" y="49"/>
                  </a:lnTo>
                  <a:lnTo>
                    <a:pt x="14" y="49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38">
              <a:solidFill>
                <a:srgbClr val="C0C0C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92" name="Rectangle 90"/>
            <p:cNvSpPr>
              <a:spLocks noChangeArrowheads="1"/>
            </p:cNvSpPr>
            <p:nvPr/>
          </p:nvSpPr>
          <p:spPr bwMode="auto">
            <a:xfrm>
              <a:off x="1358" y="684"/>
              <a:ext cx="170" cy="161"/>
            </a:xfrm>
            <a:prstGeom prst="rect">
              <a:avLst/>
            </a:prstGeom>
            <a:solidFill>
              <a:srgbClr val="C0C0C0"/>
            </a:solidFill>
            <a:ln w="79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93" name="Rectangle 91"/>
            <p:cNvSpPr>
              <a:spLocks noChangeArrowheads="1"/>
            </p:cNvSpPr>
            <p:nvPr/>
          </p:nvSpPr>
          <p:spPr bwMode="auto">
            <a:xfrm>
              <a:off x="1391" y="718"/>
              <a:ext cx="105" cy="97"/>
            </a:xfrm>
            <a:prstGeom prst="rect">
              <a:avLst/>
            </a:prstGeom>
            <a:noFill/>
            <a:ln w="7938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grpSp>
          <p:nvGrpSpPr>
            <p:cNvPr id="594" name="Group 147"/>
            <p:cNvGrpSpPr>
              <a:grpSpLocks/>
            </p:cNvGrpSpPr>
            <p:nvPr/>
          </p:nvGrpSpPr>
          <p:grpSpPr bwMode="auto">
            <a:xfrm>
              <a:off x="2278" y="644"/>
              <a:ext cx="438" cy="106"/>
              <a:chOff x="2278" y="644"/>
              <a:chExt cx="438" cy="106"/>
            </a:xfrm>
          </p:grpSpPr>
          <p:sp>
            <p:nvSpPr>
              <p:cNvPr id="1066" name="Line 92"/>
              <p:cNvSpPr>
                <a:spLocks noChangeShapeType="1"/>
              </p:cNvSpPr>
              <p:nvPr/>
            </p:nvSpPr>
            <p:spPr bwMode="auto">
              <a:xfrm>
                <a:off x="2316" y="645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67" name="Line 93"/>
              <p:cNvSpPr>
                <a:spLocks noChangeShapeType="1"/>
              </p:cNvSpPr>
              <p:nvPr/>
            </p:nvSpPr>
            <p:spPr bwMode="auto">
              <a:xfrm>
                <a:off x="2348" y="645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68" name="Line 94"/>
              <p:cNvSpPr>
                <a:spLocks noChangeShapeType="1"/>
              </p:cNvSpPr>
              <p:nvPr/>
            </p:nvSpPr>
            <p:spPr bwMode="auto">
              <a:xfrm>
                <a:off x="2381" y="645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69" name="Line 95"/>
              <p:cNvSpPr>
                <a:spLocks noChangeShapeType="1"/>
              </p:cNvSpPr>
              <p:nvPr/>
            </p:nvSpPr>
            <p:spPr bwMode="auto">
              <a:xfrm>
                <a:off x="2414" y="645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70" name="Line 96"/>
              <p:cNvSpPr>
                <a:spLocks noChangeShapeType="1"/>
              </p:cNvSpPr>
              <p:nvPr/>
            </p:nvSpPr>
            <p:spPr bwMode="auto">
              <a:xfrm>
                <a:off x="2447" y="645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71" name="Line 97"/>
              <p:cNvSpPr>
                <a:spLocks noChangeShapeType="1"/>
              </p:cNvSpPr>
              <p:nvPr/>
            </p:nvSpPr>
            <p:spPr bwMode="auto">
              <a:xfrm>
                <a:off x="2479" y="645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72" name="Line 98"/>
              <p:cNvSpPr>
                <a:spLocks noChangeShapeType="1"/>
              </p:cNvSpPr>
              <p:nvPr/>
            </p:nvSpPr>
            <p:spPr bwMode="auto">
              <a:xfrm>
                <a:off x="2348" y="712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73" name="Line 99"/>
              <p:cNvSpPr>
                <a:spLocks noChangeShapeType="1"/>
              </p:cNvSpPr>
              <p:nvPr/>
            </p:nvSpPr>
            <p:spPr bwMode="auto">
              <a:xfrm>
                <a:off x="2381" y="712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74" name="Line 100"/>
              <p:cNvSpPr>
                <a:spLocks noChangeShapeType="1"/>
              </p:cNvSpPr>
              <p:nvPr/>
            </p:nvSpPr>
            <p:spPr bwMode="auto">
              <a:xfrm>
                <a:off x="2414" y="712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75" name="Line 101"/>
              <p:cNvSpPr>
                <a:spLocks noChangeShapeType="1"/>
              </p:cNvSpPr>
              <p:nvPr/>
            </p:nvSpPr>
            <p:spPr bwMode="auto">
              <a:xfrm>
                <a:off x="2447" y="712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76" name="Line 102"/>
              <p:cNvSpPr>
                <a:spLocks noChangeShapeType="1"/>
              </p:cNvSpPr>
              <p:nvPr/>
            </p:nvSpPr>
            <p:spPr bwMode="auto">
              <a:xfrm>
                <a:off x="2479" y="712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77" name="Line 103"/>
              <p:cNvSpPr>
                <a:spLocks noChangeShapeType="1"/>
              </p:cNvSpPr>
              <p:nvPr/>
            </p:nvSpPr>
            <p:spPr bwMode="auto">
              <a:xfrm>
                <a:off x="2512" y="712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78" name="Line 104"/>
              <p:cNvSpPr>
                <a:spLocks noChangeShapeType="1"/>
              </p:cNvSpPr>
              <p:nvPr/>
            </p:nvSpPr>
            <p:spPr bwMode="auto">
              <a:xfrm>
                <a:off x="2512" y="645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79" name="Line 105"/>
              <p:cNvSpPr>
                <a:spLocks noChangeShapeType="1"/>
              </p:cNvSpPr>
              <p:nvPr/>
            </p:nvSpPr>
            <p:spPr bwMode="auto">
              <a:xfrm>
                <a:off x="2545" y="645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80" name="Line 106"/>
              <p:cNvSpPr>
                <a:spLocks noChangeShapeType="1"/>
              </p:cNvSpPr>
              <p:nvPr/>
            </p:nvSpPr>
            <p:spPr bwMode="auto">
              <a:xfrm>
                <a:off x="2578" y="645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81" name="Line 107"/>
              <p:cNvSpPr>
                <a:spLocks noChangeShapeType="1"/>
              </p:cNvSpPr>
              <p:nvPr/>
            </p:nvSpPr>
            <p:spPr bwMode="auto">
              <a:xfrm>
                <a:off x="2610" y="645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82" name="Line 108"/>
              <p:cNvSpPr>
                <a:spLocks noChangeShapeType="1"/>
              </p:cNvSpPr>
              <p:nvPr/>
            </p:nvSpPr>
            <p:spPr bwMode="auto">
              <a:xfrm>
                <a:off x="2643" y="645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83" name="Line 109"/>
              <p:cNvSpPr>
                <a:spLocks noChangeShapeType="1"/>
              </p:cNvSpPr>
              <p:nvPr/>
            </p:nvSpPr>
            <p:spPr bwMode="auto">
              <a:xfrm>
                <a:off x="2676" y="645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84" name="Line 110"/>
              <p:cNvSpPr>
                <a:spLocks noChangeShapeType="1"/>
              </p:cNvSpPr>
              <p:nvPr/>
            </p:nvSpPr>
            <p:spPr bwMode="auto">
              <a:xfrm>
                <a:off x="2512" y="712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85" name="Line 111"/>
              <p:cNvSpPr>
                <a:spLocks noChangeShapeType="1"/>
              </p:cNvSpPr>
              <p:nvPr/>
            </p:nvSpPr>
            <p:spPr bwMode="auto">
              <a:xfrm>
                <a:off x="2545" y="712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86" name="Line 112"/>
              <p:cNvSpPr>
                <a:spLocks noChangeShapeType="1"/>
              </p:cNvSpPr>
              <p:nvPr/>
            </p:nvSpPr>
            <p:spPr bwMode="auto">
              <a:xfrm>
                <a:off x="2578" y="712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87" name="Line 113"/>
              <p:cNvSpPr>
                <a:spLocks noChangeShapeType="1"/>
              </p:cNvSpPr>
              <p:nvPr/>
            </p:nvSpPr>
            <p:spPr bwMode="auto">
              <a:xfrm>
                <a:off x="2610" y="712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88" name="Line 114"/>
              <p:cNvSpPr>
                <a:spLocks noChangeShapeType="1"/>
              </p:cNvSpPr>
              <p:nvPr/>
            </p:nvSpPr>
            <p:spPr bwMode="auto">
              <a:xfrm>
                <a:off x="2643" y="712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89" name="Line 115"/>
              <p:cNvSpPr>
                <a:spLocks noChangeShapeType="1"/>
              </p:cNvSpPr>
              <p:nvPr/>
            </p:nvSpPr>
            <p:spPr bwMode="auto">
              <a:xfrm>
                <a:off x="2676" y="712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90" name="Line 116"/>
              <p:cNvSpPr>
                <a:spLocks noChangeShapeType="1"/>
              </p:cNvSpPr>
              <p:nvPr/>
            </p:nvSpPr>
            <p:spPr bwMode="auto">
              <a:xfrm>
                <a:off x="2316" y="712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91" name="Rectangle 117"/>
              <p:cNvSpPr>
                <a:spLocks noChangeArrowheads="1"/>
              </p:cNvSpPr>
              <p:nvPr/>
            </p:nvSpPr>
            <p:spPr bwMode="auto">
              <a:xfrm>
                <a:off x="2282" y="645"/>
                <a:ext cx="427" cy="34"/>
              </a:xfrm>
              <a:prstGeom prst="rect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92" name="Rectangle 118"/>
              <p:cNvSpPr>
                <a:spLocks noChangeArrowheads="1"/>
              </p:cNvSpPr>
              <p:nvPr/>
            </p:nvSpPr>
            <p:spPr bwMode="auto">
              <a:xfrm>
                <a:off x="2282" y="710"/>
                <a:ext cx="427" cy="35"/>
              </a:xfrm>
              <a:prstGeom prst="rect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93" name="Freeform 119"/>
              <p:cNvSpPr>
                <a:spLocks/>
              </p:cNvSpPr>
              <p:nvPr/>
            </p:nvSpPr>
            <p:spPr bwMode="auto">
              <a:xfrm>
                <a:off x="2286" y="651"/>
                <a:ext cx="26" cy="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8"/>
                  </a:cxn>
                  <a:cxn ang="0">
                    <a:pos x="37" y="49"/>
                  </a:cxn>
                  <a:cxn ang="0">
                    <a:pos x="13" y="49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w="52" h="49">
                    <a:moveTo>
                      <a:pt x="0" y="0"/>
                    </a:moveTo>
                    <a:lnTo>
                      <a:pt x="52" y="0"/>
                    </a:lnTo>
                    <a:lnTo>
                      <a:pt x="52" y="28"/>
                    </a:lnTo>
                    <a:lnTo>
                      <a:pt x="37" y="49"/>
                    </a:lnTo>
                    <a:lnTo>
                      <a:pt x="13" y="49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94" name="Freeform 120"/>
              <p:cNvSpPr>
                <a:spLocks/>
              </p:cNvSpPr>
              <p:nvPr/>
            </p:nvSpPr>
            <p:spPr bwMode="auto">
              <a:xfrm>
                <a:off x="2384" y="716"/>
                <a:ext cx="26" cy="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8"/>
                  </a:cxn>
                  <a:cxn ang="0">
                    <a:pos x="37" y="49"/>
                  </a:cxn>
                  <a:cxn ang="0">
                    <a:pos x="14" y="49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w="52" h="49">
                    <a:moveTo>
                      <a:pt x="0" y="0"/>
                    </a:moveTo>
                    <a:lnTo>
                      <a:pt x="52" y="0"/>
                    </a:lnTo>
                    <a:lnTo>
                      <a:pt x="52" y="28"/>
                    </a:lnTo>
                    <a:lnTo>
                      <a:pt x="37" y="49"/>
                    </a:lnTo>
                    <a:lnTo>
                      <a:pt x="14" y="49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95" name="Freeform 121"/>
              <p:cNvSpPr>
                <a:spLocks/>
              </p:cNvSpPr>
              <p:nvPr/>
            </p:nvSpPr>
            <p:spPr bwMode="auto">
              <a:xfrm>
                <a:off x="2352" y="717"/>
                <a:ext cx="26" cy="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9"/>
                  </a:cxn>
                  <a:cxn ang="0">
                    <a:pos x="37" y="49"/>
                  </a:cxn>
                  <a:cxn ang="0">
                    <a:pos x="13" y="49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w="52" h="49">
                    <a:moveTo>
                      <a:pt x="0" y="0"/>
                    </a:moveTo>
                    <a:lnTo>
                      <a:pt x="52" y="0"/>
                    </a:lnTo>
                    <a:lnTo>
                      <a:pt x="52" y="29"/>
                    </a:lnTo>
                    <a:lnTo>
                      <a:pt x="37" y="49"/>
                    </a:lnTo>
                    <a:lnTo>
                      <a:pt x="13" y="49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96" name="Freeform 122"/>
              <p:cNvSpPr>
                <a:spLocks/>
              </p:cNvSpPr>
              <p:nvPr/>
            </p:nvSpPr>
            <p:spPr bwMode="auto">
              <a:xfrm>
                <a:off x="2286" y="716"/>
                <a:ext cx="26" cy="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8"/>
                  </a:cxn>
                  <a:cxn ang="0">
                    <a:pos x="37" y="49"/>
                  </a:cxn>
                  <a:cxn ang="0">
                    <a:pos x="14" y="49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w="52" h="49">
                    <a:moveTo>
                      <a:pt x="0" y="0"/>
                    </a:moveTo>
                    <a:lnTo>
                      <a:pt x="52" y="0"/>
                    </a:lnTo>
                    <a:lnTo>
                      <a:pt x="52" y="28"/>
                    </a:lnTo>
                    <a:lnTo>
                      <a:pt x="37" y="49"/>
                    </a:lnTo>
                    <a:lnTo>
                      <a:pt x="14" y="49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97" name="Freeform 123"/>
              <p:cNvSpPr>
                <a:spLocks/>
              </p:cNvSpPr>
              <p:nvPr/>
            </p:nvSpPr>
            <p:spPr bwMode="auto">
              <a:xfrm>
                <a:off x="2352" y="651"/>
                <a:ext cx="26" cy="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8"/>
                  </a:cxn>
                  <a:cxn ang="0">
                    <a:pos x="37" y="49"/>
                  </a:cxn>
                  <a:cxn ang="0">
                    <a:pos x="13" y="49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w="52" h="49">
                    <a:moveTo>
                      <a:pt x="0" y="0"/>
                    </a:moveTo>
                    <a:lnTo>
                      <a:pt x="52" y="0"/>
                    </a:lnTo>
                    <a:lnTo>
                      <a:pt x="52" y="28"/>
                    </a:lnTo>
                    <a:lnTo>
                      <a:pt x="37" y="49"/>
                    </a:lnTo>
                    <a:lnTo>
                      <a:pt x="13" y="49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98" name="Freeform 124"/>
              <p:cNvSpPr>
                <a:spLocks/>
              </p:cNvSpPr>
              <p:nvPr/>
            </p:nvSpPr>
            <p:spPr bwMode="auto">
              <a:xfrm>
                <a:off x="2319" y="717"/>
                <a:ext cx="26" cy="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9"/>
                  </a:cxn>
                  <a:cxn ang="0">
                    <a:pos x="37" y="49"/>
                  </a:cxn>
                  <a:cxn ang="0">
                    <a:pos x="14" y="49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w="52" h="49">
                    <a:moveTo>
                      <a:pt x="0" y="0"/>
                    </a:moveTo>
                    <a:lnTo>
                      <a:pt x="52" y="0"/>
                    </a:lnTo>
                    <a:lnTo>
                      <a:pt x="52" y="29"/>
                    </a:lnTo>
                    <a:lnTo>
                      <a:pt x="37" y="49"/>
                    </a:lnTo>
                    <a:lnTo>
                      <a:pt x="14" y="49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99" name="Freeform 125"/>
              <p:cNvSpPr>
                <a:spLocks/>
              </p:cNvSpPr>
              <p:nvPr/>
            </p:nvSpPr>
            <p:spPr bwMode="auto">
              <a:xfrm>
                <a:off x="2318" y="651"/>
                <a:ext cx="26" cy="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8"/>
                  </a:cxn>
                  <a:cxn ang="0">
                    <a:pos x="37" y="49"/>
                  </a:cxn>
                  <a:cxn ang="0">
                    <a:pos x="14" y="49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w="52" h="49">
                    <a:moveTo>
                      <a:pt x="0" y="0"/>
                    </a:moveTo>
                    <a:lnTo>
                      <a:pt x="52" y="0"/>
                    </a:lnTo>
                    <a:lnTo>
                      <a:pt x="52" y="28"/>
                    </a:lnTo>
                    <a:lnTo>
                      <a:pt x="37" y="49"/>
                    </a:lnTo>
                    <a:lnTo>
                      <a:pt x="14" y="49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100" name="Freeform 126"/>
              <p:cNvSpPr>
                <a:spLocks/>
              </p:cNvSpPr>
              <p:nvPr/>
            </p:nvSpPr>
            <p:spPr bwMode="auto">
              <a:xfrm>
                <a:off x="2647" y="651"/>
                <a:ext cx="26" cy="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8"/>
                  </a:cxn>
                  <a:cxn ang="0">
                    <a:pos x="37" y="49"/>
                  </a:cxn>
                  <a:cxn ang="0">
                    <a:pos x="13" y="49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w="52" h="49">
                    <a:moveTo>
                      <a:pt x="0" y="0"/>
                    </a:moveTo>
                    <a:lnTo>
                      <a:pt x="52" y="0"/>
                    </a:lnTo>
                    <a:lnTo>
                      <a:pt x="52" y="28"/>
                    </a:lnTo>
                    <a:lnTo>
                      <a:pt x="37" y="49"/>
                    </a:lnTo>
                    <a:lnTo>
                      <a:pt x="13" y="49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101" name="Freeform 127"/>
              <p:cNvSpPr>
                <a:spLocks/>
              </p:cNvSpPr>
              <p:nvPr/>
            </p:nvSpPr>
            <p:spPr bwMode="auto">
              <a:xfrm>
                <a:off x="2614" y="651"/>
                <a:ext cx="26" cy="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8"/>
                  </a:cxn>
                  <a:cxn ang="0">
                    <a:pos x="37" y="49"/>
                  </a:cxn>
                  <a:cxn ang="0">
                    <a:pos x="13" y="49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w="52" h="49">
                    <a:moveTo>
                      <a:pt x="0" y="0"/>
                    </a:moveTo>
                    <a:lnTo>
                      <a:pt x="52" y="0"/>
                    </a:lnTo>
                    <a:lnTo>
                      <a:pt x="52" y="28"/>
                    </a:lnTo>
                    <a:lnTo>
                      <a:pt x="37" y="49"/>
                    </a:lnTo>
                    <a:lnTo>
                      <a:pt x="13" y="49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102" name="Freeform 128"/>
              <p:cNvSpPr>
                <a:spLocks/>
              </p:cNvSpPr>
              <p:nvPr/>
            </p:nvSpPr>
            <p:spPr bwMode="auto">
              <a:xfrm>
                <a:off x="2548" y="651"/>
                <a:ext cx="26" cy="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8"/>
                  </a:cxn>
                  <a:cxn ang="0">
                    <a:pos x="37" y="49"/>
                  </a:cxn>
                  <a:cxn ang="0">
                    <a:pos x="13" y="49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w="52" h="49">
                    <a:moveTo>
                      <a:pt x="0" y="0"/>
                    </a:moveTo>
                    <a:lnTo>
                      <a:pt x="52" y="0"/>
                    </a:lnTo>
                    <a:lnTo>
                      <a:pt x="52" y="28"/>
                    </a:lnTo>
                    <a:lnTo>
                      <a:pt x="37" y="49"/>
                    </a:lnTo>
                    <a:lnTo>
                      <a:pt x="13" y="49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103" name="Freeform 129"/>
              <p:cNvSpPr>
                <a:spLocks/>
              </p:cNvSpPr>
              <p:nvPr/>
            </p:nvSpPr>
            <p:spPr bwMode="auto">
              <a:xfrm>
                <a:off x="2418" y="651"/>
                <a:ext cx="26" cy="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8"/>
                  </a:cxn>
                  <a:cxn ang="0">
                    <a:pos x="37" y="49"/>
                  </a:cxn>
                  <a:cxn ang="0">
                    <a:pos x="14" y="49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w="52" h="49">
                    <a:moveTo>
                      <a:pt x="0" y="0"/>
                    </a:moveTo>
                    <a:lnTo>
                      <a:pt x="52" y="0"/>
                    </a:lnTo>
                    <a:lnTo>
                      <a:pt x="52" y="28"/>
                    </a:lnTo>
                    <a:lnTo>
                      <a:pt x="37" y="49"/>
                    </a:lnTo>
                    <a:lnTo>
                      <a:pt x="14" y="49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104" name="Freeform 130"/>
              <p:cNvSpPr>
                <a:spLocks/>
              </p:cNvSpPr>
              <p:nvPr/>
            </p:nvSpPr>
            <p:spPr bwMode="auto">
              <a:xfrm>
                <a:off x="2449" y="651"/>
                <a:ext cx="26" cy="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8"/>
                  </a:cxn>
                  <a:cxn ang="0">
                    <a:pos x="37" y="49"/>
                  </a:cxn>
                  <a:cxn ang="0">
                    <a:pos x="14" y="49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w="52" h="49">
                    <a:moveTo>
                      <a:pt x="0" y="0"/>
                    </a:moveTo>
                    <a:lnTo>
                      <a:pt x="52" y="0"/>
                    </a:lnTo>
                    <a:lnTo>
                      <a:pt x="52" y="28"/>
                    </a:lnTo>
                    <a:lnTo>
                      <a:pt x="37" y="49"/>
                    </a:lnTo>
                    <a:lnTo>
                      <a:pt x="14" y="49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105" name="Freeform 131"/>
              <p:cNvSpPr>
                <a:spLocks/>
              </p:cNvSpPr>
              <p:nvPr/>
            </p:nvSpPr>
            <p:spPr bwMode="auto">
              <a:xfrm>
                <a:off x="2483" y="716"/>
                <a:ext cx="26" cy="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8"/>
                  </a:cxn>
                  <a:cxn ang="0">
                    <a:pos x="37" y="49"/>
                  </a:cxn>
                  <a:cxn ang="0">
                    <a:pos x="13" y="49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w="52" h="49">
                    <a:moveTo>
                      <a:pt x="0" y="0"/>
                    </a:moveTo>
                    <a:lnTo>
                      <a:pt x="52" y="0"/>
                    </a:lnTo>
                    <a:lnTo>
                      <a:pt x="52" y="28"/>
                    </a:lnTo>
                    <a:lnTo>
                      <a:pt x="37" y="49"/>
                    </a:lnTo>
                    <a:lnTo>
                      <a:pt x="13" y="49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106" name="Freeform 132"/>
              <p:cNvSpPr>
                <a:spLocks/>
              </p:cNvSpPr>
              <p:nvPr/>
            </p:nvSpPr>
            <p:spPr bwMode="auto">
              <a:xfrm>
                <a:off x="2482" y="651"/>
                <a:ext cx="26" cy="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9"/>
                  </a:cxn>
                  <a:cxn ang="0">
                    <a:pos x="37" y="49"/>
                  </a:cxn>
                  <a:cxn ang="0">
                    <a:pos x="14" y="49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w="52" h="49">
                    <a:moveTo>
                      <a:pt x="0" y="0"/>
                    </a:moveTo>
                    <a:lnTo>
                      <a:pt x="52" y="0"/>
                    </a:lnTo>
                    <a:lnTo>
                      <a:pt x="52" y="29"/>
                    </a:lnTo>
                    <a:lnTo>
                      <a:pt x="37" y="49"/>
                    </a:lnTo>
                    <a:lnTo>
                      <a:pt x="14" y="49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107" name="Freeform 133"/>
              <p:cNvSpPr>
                <a:spLocks/>
              </p:cNvSpPr>
              <p:nvPr/>
            </p:nvSpPr>
            <p:spPr bwMode="auto">
              <a:xfrm>
                <a:off x="2614" y="716"/>
                <a:ext cx="26" cy="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8"/>
                  </a:cxn>
                  <a:cxn ang="0">
                    <a:pos x="37" y="49"/>
                  </a:cxn>
                  <a:cxn ang="0">
                    <a:pos x="13" y="49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w="52" h="49">
                    <a:moveTo>
                      <a:pt x="0" y="0"/>
                    </a:moveTo>
                    <a:lnTo>
                      <a:pt x="52" y="0"/>
                    </a:lnTo>
                    <a:lnTo>
                      <a:pt x="52" y="28"/>
                    </a:lnTo>
                    <a:lnTo>
                      <a:pt x="37" y="49"/>
                    </a:lnTo>
                    <a:lnTo>
                      <a:pt x="13" y="49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108" name="Freeform 134"/>
              <p:cNvSpPr>
                <a:spLocks/>
              </p:cNvSpPr>
              <p:nvPr/>
            </p:nvSpPr>
            <p:spPr bwMode="auto">
              <a:xfrm>
                <a:off x="2548" y="716"/>
                <a:ext cx="26" cy="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8"/>
                  </a:cxn>
                  <a:cxn ang="0">
                    <a:pos x="37" y="49"/>
                  </a:cxn>
                  <a:cxn ang="0">
                    <a:pos x="14" y="49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w="52" h="49">
                    <a:moveTo>
                      <a:pt x="0" y="0"/>
                    </a:moveTo>
                    <a:lnTo>
                      <a:pt x="52" y="0"/>
                    </a:lnTo>
                    <a:lnTo>
                      <a:pt x="52" y="28"/>
                    </a:lnTo>
                    <a:lnTo>
                      <a:pt x="37" y="49"/>
                    </a:lnTo>
                    <a:lnTo>
                      <a:pt x="14" y="49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109" name="Freeform 135"/>
              <p:cNvSpPr>
                <a:spLocks/>
              </p:cNvSpPr>
              <p:nvPr/>
            </p:nvSpPr>
            <p:spPr bwMode="auto">
              <a:xfrm>
                <a:off x="2516" y="651"/>
                <a:ext cx="26" cy="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8"/>
                  </a:cxn>
                  <a:cxn ang="0">
                    <a:pos x="37" y="49"/>
                  </a:cxn>
                  <a:cxn ang="0">
                    <a:pos x="13" y="49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w="52" h="49">
                    <a:moveTo>
                      <a:pt x="0" y="0"/>
                    </a:moveTo>
                    <a:lnTo>
                      <a:pt x="52" y="0"/>
                    </a:lnTo>
                    <a:lnTo>
                      <a:pt x="52" y="28"/>
                    </a:lnTo>
                    <a:lnTo>
                      <a:pt x="37" y="49"/>
                    </a:lnTo>
                    <a:lnTo>
                      <a:pt x="13" y="49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110" name="Freeform 136"/>
              <p:cNvSpPr>
                <a:spLocks/>
              </p:cNvSpPr>
              <p:nvPr/>
            </p:nvSpPr>
            <p:spPr bwMode="auto">
              <a:xfrm>
                <a:off x="2647" y="716"/>
                <a:ext cx="26" cy="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8"/>
                  </a:cxn>
                  <a:cxn ang="0">
                    <a:pos x="37" y="49"/>
                  </a:cxn>
                  <a:cxn ang="0">
                    <a:pos x="14" y="49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w="52" h="49">
                    <a:moveTo>
                      <a:pt x="0" y="0"/>
                    </a:moveTo>
                    <a:lnTo>
                      <a:pt x="52" y="0"/>
                    </a:lnTo>
                    <a:lnTo>
                      <a:pt x="52" y="28"/>
                    </a:lnTo>
                    <a:lnTo>
                      <a:pt x="37" y="49"/>
                    </a:lnTo>
                    <a:lnTo>
                      <a:pt x="14" y="49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111" name="Freeform 137"/>
              <p:cNvSpPr>
                <a:spLocks/>
              </p:cNvSpPr>
              <p:nvPr/>
            </p:nvSpPr>
            <p:spPr bwMode="auto">
              <a:xfrm>
                <a:off x="2450" y="717"/>
                <a:ext cx="26" cy="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9"/>
                  </a:cxn>
                  <a:cxn ang="0">
                    <a:pos x="37" y="49"/>
                  </a:cxn>
                  <a:cxn ang="0">
                    <a:pos x="14" y="49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w="52" h="49">
                    <a:moveTo>
                      <a:pt x="0" y="0"/>
                    </a:moveTo>
                    <a:lnTo>
                      <a:pt x="52" y="0"/>
                    </a:lnTo>
                    <a:lnTo>
                      <a:pt x="52" y="29"/>
                    </a:lnTo>
                    <a:lnTo>
                      <a:pt x="37" y="49"/>
                    </a:lnTo>
                    <a:lnTo>
                      <a:pt x="14" y="49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112" name="Freeform 138"/>
              <p:cNvSpPr>
                <a:spLocks/>
              </p:cNvSpPr>
              <p:nvPr/>
            </p:nvSpPr>
            <p:spPr bwMode="auto">
              <a:xfrm>
                <a:off x="2417" y="716"/>
                <a:ext cx="26" cy="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8"/>
                  </a:cxn>
                  <a:cxn ang="0">
                    <a:pos x="37" y="49"/>
                  </a:cxn>
                  <a:cxn ang="0">
                    <a:pos x="13" y="49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w="52" h="49">
                    <a:moveTo>
                      <a:pt x="0" y="0"/>
                    </a:moveTo>
                    <a:lnTo>
                      <a:pt x="52" y="0"/>
                    </a:lnTo>
                    <a:lnTo>
                      <a:pt x="52" y="28"/>
                    </a:lnTo>
                    <a:lnTo>
                      <a:pt x="37" y="49"/>
                    </a:lnTo>
                    <a:lnTo>
                      <a:pt x="13" y="49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113" name="Freeform 139"/>
              <p:cNvSpPr>
                <a:spLocks/>
              </p:cNvSpPr>
              <p:nvPr/>
            </p:nvSpPr>
            <p:spPr bwMode="auto">
              <a:xfrm>
                <a:off x="2516" y="717"/>
                <a:ext cx="26" cy="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9"/>
                  </a:cxn>
                  <a:cxn ang="0">
                    <a:pos x="37" y="49"/>
                  </a:cxn>
                  <a:cxn ang="0">
                    <a:pos x="14" y="49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w="52" h="49">
                    <a:moveTo>
                      <a:pt x="0" y="0"/>
                    </a:moveTo>
                    <a:lnTo>
                      <a:pt x="52" y="0"/>
                    </a:lnTo>
                    <a:lnTo>
                      <a:pt x="52" y="29"/>
                    </a:lnTo>
                    <a:lnTo>
                      <a:pt x="37" y="49"/>
                    </a:lnTo>
                    <a:lnTo>
                      <a:pt x="14" y="49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114" name="Freeform 140"/>
              <p:cNvSpPr>
                <a:spLocks/>
              </p:cNvSpPr>
              <p:nvPr/>
            </p:nvSpPr>
            <p:spPr bwMode="auto">
              <a:xfrm>
                <a:off x="2385" y="651"/>
                <a:ext cx="26" cy="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8"/>
                  </a:cxn>
                  <a:cxn ang="0">
                    <a:pos x="36" y="49"/>
                  </a:cxn>
                  <a:cxn ang="0">
                    <a:pos x="13" y="49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w="52" h="49">
                    <a:moveTo>
                      <a:pt x="0" y="0"/>
                    </a:moveTo>
                    <a:lnTo>
                      <a:pt x="52" y="0"/>
                    </a:lnTo>
                    <a:lnTo>
                      <a:pt x="52" y="28"/>
                    </a:lnTo>
                    <a:lnTo>
                      <a:pt x="36" y="49"/>
                    </a:lnTo>
                    <a:lnTo>
                      <a:pt x="13" y="49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115" name="Freeform 141"/>
              <p:cNvSpPr>
                <a:spLocks/>
              </p:cNvSpPr>
              <p:nvPr/>
            </p:nvSpPr>
            <p:spPr bwMode="auto">
              <a:xfrm>
                <a:off x="2581" y="651"/>
                <a:ext cx="26" cy="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8"/>
                  </a:cxn>
                  <a:cxn ang="0">
                    <a:pos x="37" y="49"/>
                  </a:cxn>
                  <a:cxn ang="0">
                    <a:pos x="14" y="49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w="52" h="49">
                    <a:moveTo>
                      <a:pt x="0" y="0"/>
                    </a:moveTo>
                    <a:lnTo>
                      <a:pt x="52" y="0"/>
                    </a:lnTo>
                    <a:lnTo>
                      <a:pt x="52" y="28"/>
                    </a:lnTo>
                    <a:lnTo>
                      <a:pt x="37" y="49"/>
                    </a:lnTo>
                    <a:lnTo>
                      <a:pt x="14" y="49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116" name="Freeform 142"/>
              <p:cNvSpPr>
                <a:spLocks/>
              </p:cNvSpPr>
              <p:nvPr/>
            </p:nvSpPr>
            <p:spPr bwMode="auto">
              <a:xfrm>
                <a:off x="2679" y="716"/>
                <a:ext cx="26" cy="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8"/>
                  </a:cxn>
                  <a:cxn ang="0">
                    <a:pos x="37" y="49"/>
                  </a:cxn>
                  <a:cxn ang="0">
                    <a:pos x="14" y="49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w="52" h="49">
                    <a:moveTo>
                      <a:pt x="0" y="0"/>
                    </a:moveTo>
                    <a:lnTo>
                      <a:pt x="52" y="0"/>
                    </a:lnTo>
                    <a:lnTo>
                      <a:pt x="52" y="28"/>
                    </a:lnTo>
                    <a:lnTo>
                      <a:pt x="37" y="49"/>
                    </a:lnTo>
                    <a:lnTo>
                      <a:pt x="14" y="49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117" name="Freeform 143"/>
              <p:cNvSpPr>
                <a:spLocks/>
              </p:cNvSpPr>
              <p:nvPr/>
            </p:nvSpPr>
            <p:spPr bwMode="auto">
              <a:xfrm>
                <a:off x="2580" y="716"/>
                <a:ext cx="26" cy="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8"/>
                  </a:cxn>
                  <a:cxn ang="0">
                    <a:pos x="37" y="49"/>
                  </a:cxn>
                  <a:cxn ang="0">
                    <a:pos x="14" y="49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w="52" h="49">
                    <a:moveTo>
                      <a:pt x="0" y="0"/>
                    </a:moveTo>
                    <a:lnTo>
                      <a:pt x="52" y="0"/>
                    </a:lnTo>
                    <a:lnTo>
                      <a:pt x="52" y="28"/>
                    </a:lnTo>
                    <a:lnTo>
                      <a:pt x="37" y="49"/>
                    </a:lnTo>
                    <a:lnTo>
                      <a:pt x="14" y="49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118" name="Freeform 144"/>
              <p:cNvSpPr>
                <a:spLocks/>
              </p:cNvSpPr>
              <p:nvPr/>
            </p:nvSpPr>
            <p:spPr bwMode="auto">
              <a:xfrm>
                <a:off x="2681" y="651"/>
                <a:ext cx="23" cy="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6" y="0"/>
                  </a:cxn>
                  <a:cxn ang="0">
                    <a:pos x="46" y="28"/>
                  </a:cxn>
                  <a:cxn ang="0">
                    <a:pos x="32" y="49"/>
                  </a:cxn>
                  <a:cxn ang="0">
                    <a:pos x="12" y="49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w="46" h="49">
                    <a:moveTo>
                      <a:pt x="0" y="0"/>
                    </a:moveTo>
                    <a:lnTo>
                      <a:pt x="46" y="0"/>
                    </a:lnTo>
                    <a:lnTo>
                      <a:pt x="46" y="28"/>
                    </a:lnTo>
                    <a:lnTo>
                      <a:pt x="32" y="49"/>
                    </a:lnTo>
                    <a:lnTo>
                      <a:pt x="12" y="49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119" name="Rectangle 145"/>
              <p:cNvSpPr>
                <a:spLocks noChangeArrowheads="1"/>
              </p:cNvSpPr>
              <p:nvPr/>
            </p:nvSpPr>
            <p:spPr bwMode="auto">
              <a:xfrm>
                <a:off x="2280" y="644"/>
                <a:ext cx="436" cy="40"/>
              </a:xfrm>
              <a:prstGeom prst="rect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120" name="Rectangle 146"/>
              <p:cNvSpPr>
                <a:spLocks noChangeArrowheads="1"/>
              </p:cNvSpPr>
              <p:nvPr/>
            </p:nvSpPr>
            <p:spPr bwMode="auto">
              <a:xfrm>
                <a:off x="2278" y="709"/>
                <a:ext cx="436" cy="41"/>
              </a:xfrm>
              <a:prstGeom prst="rect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</p:grpSp>
        <p:sp>
          <p:nvSpPr>
            <p:cNvPr id="595" name="Rectangle 148"/>
            <p:cNvSpPr>
              <a:spLocks noChangeArrowheads="1"/>
            </p:cNvSpPr>
            <p:nvPr/>
          </p:nvSpPr>
          <p:spPr bwMode="auto">
            <a:xfrm>
              <a:off x="1444" y="748"/>
              <a:ext cx="36" cy="37"/>
            </a:xfrm>
            <a:prstGeom prst="rect">
              <a:avLst/>
            </a:prstGeom>
            <a:noFill/>
            <a:ln w="7938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96" name="Freeform 149"/>
            <p:cNvSpPr>
              <a:spLocks/>
            </p:cNvSpPr>
            <p:nvPr/>
          </p:nvSpPr>
          <p:spPr bwMode="auto">
            <a:xfrm>
              <a:off x="1412" y="754"/>
              <a:ext cx="26" cy="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2" y="0"/>
                </a:cxn>
                <a:cxn ang="0">
                  <a:pos x="52" y="28"/>
                </a:cxn>
                <a:cxn ang="0">
                  <a:pos x="37" y="49"/>
                </a:cxn>
                <a:cxn ang="0">
                  <a:pos x="14" y="49"/>
                </a:cxn>
                <a:cxn ang="0">
                  <a:pos x="0" y="31"/>
                </a:cxn>
                <a:cxn ang="0">
                  <a:pos x="0" y="0"/>
                </a:cxn>
              </a:cxnLst>
              <a:rect l="0" t="0" r="r" b="b"/>
              <a:pathLst>
                <a:path w="52" h="49">
                  <a:moveTo>
                    <a:pt x="0" y="0"/>
                  </a:moveTo>
                  <a:lnTo>
                    <a:pt x="52" y="0"/>
                  </a:lnTo>
                  <a:lnTo>
                    <a:pt x="52" y="28"/>
                  </a:lnTo>
                  <a:lnTo>
                    <a:pt x="37" y="49"/>
                  </a:lnTo>
                  <a:lnTo>
                    <a:pt x="14" y="49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38">
              <a:solidFill>
                <a:srgbClr val="C0C0C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97" name="Line 150"/>
            <p:cNvSpPr>
              <a:spLocks noChangeShapeType="1"/>
            </p:cNvSpPr>
            <p:nvPr/>
          </p:nvSpPr>
          <p:spPr bwMode="auto">
            <a:xfrm flipV="1">
              <a:off x="1614" y="430"/>
              <a:ext cx="1" cy="347"/>
            </a:xfrm>
            <a:prstGeom prst="line">
              <a:avLst/>
            </a:prstGeom>
            <a:noFill/>
            <a:ln w="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98" name="Line 151"/>
            <p:cNvSpPr>
              <a:spLocks noChangeShapeType="1"/>
            </p:cNvSpPr>
            <p:nvPr/>
          </p:nvSpPr>
          <p:spPr bwMode="auto">
            <a:xfrm>
              <a:off x="1614" y="430"/>
              <a:ext cx="785" cy="1"/>
            </a:xfrm>
            <a:prstGeom prst="line">
              <a:avLst/>
            </a:prstGeom>
            <a:noFill/>
            <a:ln w="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99" name="Line 152"/>
            <p:cNvSpPr>
              <a:spLocks noChangeShapeType="1"/>
            </p:cNvSpPr>
            <p:nvPr/>
          </p:nvSpPr>
          <p:spPr bwMode="auto">
            <a:xfrm>
              <a:off x="2400" y="430"/>
              <a:ext cx="1" cy="202"/>
            </a:xfrm>
            <a:prstGeom prst="line">
              <a:avLst/>
            </a:prstGeom>
            <a:noFill/>
            <a:ln w="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00" name="Line 153"/>
            <p:cNvSpPr>
              <a:spLocks noChangeShapeType="1"/>
            </p:cNvSpPr>
            <p:nvPr/>
          </p:nvSpPr>
          <p:spPr bwMode="auto">
            <a:xfrm flipV="1">
              <a:off x="1760" y="545"/>
              <a:ext cx="574" cy="1"/>
            </a:xfrm>
            <a:prstGeom prst="line">
              <a:avLst/>
            </a:prstGeom>
            <a:noFill/>
            <a:ln w="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01" name="Line 154"/>
            <p:cNvSpPr>
              <a:spLocks noChangeShapeType="1"/>
            </p:cNvSpPr>
            <p:nvPr/>
          </p:nvSpPr>
          <p:spPr bwMode="auto">
            <a:xfrm>
              <a:off x="2335" y="545"/>
              <a:ext cx="1" cy="87"/>
            </a:xfrm>
            <a:prstGeom prst="line">
              <a:avLst/>
            </a:prstGeom>
            <a:noFill/>
            <a:ln w="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02" name="Line 155"/>
            <p:cNvSpPr>
              <a:spLocks noChangeShapeType="1"/>
            </p:cNvSpPr>
            <p:nvPr/>
          </p:nvSpPr>
          <p:spPr bwMode="auto">
            <a:xfrm>
              <a:off x="1461" y="769"/>
              <a:ext cx="65" cy="196"/>
            </a:xfrm>
            <a:prstGeom prst="line">
              <a:avLst/>
            </a:prstGeom>
            <a:noFill/>
            <a:ln w="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03" name="Line 156"/>
            <p:cNvSpPr>
              <a:spLocks noChangeShapeType="1"/>
            </p:cNvSpPr>
            <p:nvPr/>
          </p:nvSpPr>
          <p:spPr bwMode="auto">
            <a:xfrm>
              <a:off x="1527" y="965"/>
              <a:ext cx="82" cy="1"/>
            </a:xfrm>
            <a:prstGeom prst="line">
              <a:avLst/>
            </a:prstGeom>
            <a:noFill/>
            <a:ln w="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04" name="Line 157"/>
            <p:cNvSpPr>
              <a:spLocks noChangeShapeType="1"/>
            </p:cNvSpPr>
            <p:nvPr/>
          </p:nvSpPr>
          <p:spPr bwMode="auto">
            <a:xfrm flipH="1" flipV="1">
              <a:off x="1254" y="589"/>
              <a:ext cx="126" cy="119"/>
            </a:xfrm>
            <a:prstGeom prst="line">
              <a:avLst/>
            </a:prstGeom>
            <a:noFill/>
            <a:ln w="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05" name="Line 158"/>
            <p:cNvSpPr>
              <a:spLocks noChangeShapeType="1"/>
            </p:cNvSpPr>
            <p:nvPr/>
          </p:nvSpPr>
          <p:spPr bwMode="auto">
            <a:xfrm flipH="1">
              <a:off x="1172" y="589"/>
              <a:ext cx="82" cy="1"/>
            </a:xfrm>
            <a:prstGeom prst="line">
              <a:avLst/>
            </a:prstGeom>
            <a:noFill/>
            <a:ln w="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06" name="Line 159"/>
            <p:cNvSpPr>
              <a:spLocks noChangeShapeType="1"/>
            </p:cNvSpPr>
            <p:nvPr/>
          </p:nvSpPr>
          <p:spPr bwMode="auto">
            <a:xfrm flipH="1" flipV="1">
              <a:off x="1910" y="508"/>
              <a:ext cx="10" cy="143"/>
            </a:xfrm>
            <a:prstGeom prst="line">
              <a:avLst/>
            </a:prstGeom>
            <a:noFill/>
            <a:ln w="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07" name="Line 160"/>
            <p:cNvSpPr>
              <a:spLocks noChangeShapeType="1"/>
            </p:cNvSpPr>
            <p:nvPr/>
          </p:nvSpPr>
          <p:spPr bwMode="auto">
            <a:xfrm>
              <a:off x="1920" y="650"/>
              <a:ext cx="74" cy="1"/>
            </a:xfrm>
            <a:prstGeom prst="line">
              <a:avLst/>
            </a:prstGeom>
            <a:noFill/>
            <a:ln w="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08" name="Line 161"/>
            <p:cNvSpPr>
              <a:spLocks noChangeShapeType="1"/>
            </p:cNvSpPr>
            <p:nvPr/>
          </p:nvSpPr>
          <p:spPr bwMode="auto">
            <a:xfrm>
              <a:off x="1818" y="428"/>
              <a:ext cx="101" cy="223"/>
            </a:xfrm>
            <a:prstGeom prst="line">
              <a:avLst/>
            </a:prstGeom>
            <a:noFill/>
            <a:ln w="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09" name="Line 162"/>
            <p:cNvSpPr>
              <a:spLocks noChangeShapeType="1"/>
            </p:cNvSpPr>
            <p:nvPr/>
          </p:nvSpPr>
          <p:spPr bwMode="auto">
            <a:xfrm flipV="1">
              <a:off x="2082" y="665"/>
              <a:ext cx="133" cy="128"/>
            </a:xfrm>
            <a:prstGeom prst="line">
              <a:avLst/>
            </a:prstGeom>
            <a:noFill/>
            <a:ln w="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10" name="Line 163"/>
            <p:cNvSpPr>
              <a:spLocks noChangeShapeType="1"/>
            </p:cNvSpPr>
            <p:nvPr/>
          </p:nvSpPr>
          <p:spPr bwMode="auto">
            <a:xfrm>
              <a:off x="2007" y="795"/>
              <a:ext cx="77" cy="1"/>
            </a:xfrm>
            <a:prstGeom prst="line">
              <a:avLst/>
            </a:prstGeom>
            <a:noFill/>
            <a:ln w="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11" name="Rectangle 164"/>
            <p:cNvSpPr>
              <a:spLocks noChangeArrowheads="1"/>
            </p:cNvSpPr>
            <p:nvPr/>
          </p:nvSpPr>
          <p:spPr bwMode="auto">
            <a:xfrm>
              <a:off x="1172" y="480"/>
              <a:ext cx="393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1pPr>
              <a:lvl2pPr marL="742950" indent="-28575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2pPr>
              <a:lvl3pPr marL="11430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3pPr>
              <a:lvl4pPr marL="16002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4pPr>
              <a:lvl5pPr marL="20574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>
                  <a:solidFill>
                    <a:prstClr val="black"/>
                  </a:solidFill>
                  <a:ea typeface="宋体" charset="-122"/>
                </a:rPr>
                <a:t>六类信息插座</a:t>
              </a:r>
              <a:endParaRPr lang="en-US" altLang="zh-CN" sz="900">
                <a:solidFill>
                  <a:prstClr val="black"/>
                </a:solidFill>
                <a:ea typeface="宋体" charset="-122"/>
              </a:endParaRPr>
            </a:p>
          </p:txBody>
        </p:sp>
        <p:sp>
          <p:nvSpPr>
            <p:cNvPr id="612" name="Rectangle 165"/>
            <p:cNvSpPr>
              <a:spLocks noChangeArrowheads="1"/>
            </p:cNvSpPr>
            <p:nvPr/>
          </p:nvSpPr>
          <p:spPr bwMode="auto">
            <a:xfrm>
              <a:off x="826" y="1058"/>
              <a:ext cx="589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1pPr>
              <a:lvl2pPr marL="742950" indent="-28575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2pPr>
              <a:lvl3pPr marL="11430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3pPr>
              <a:lvl4pPr marL="16002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4pPr>
              <a:lvl5pPr marL="20574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>
                  <a:solidFill>
                    <a:prstClr val="black"/>
                  </a:solidFill>
                  <a:ea typeface="宋体" charset="-122"/>
                </a:rPr>
                <a:t>六类水平非屏蔽跳线</a:t>
              </a:r>
              <a:endParaRPr lang="en-US" altLang="zh-CN" sz="900">
                <a:solidFill>
                  <a:prstClr val="black"/>
                </a:solidFill>
                <a:ea typeface="宋体" charset="-122"/>
              </a:endParaRPr>
            </a:p>
          </p:txBody>
        </p:sp>
        <p:sp>
          <p:nvSpPr>
            <p:cNvPr id="613" name="Line 166"/>
            <p:cNvSpPr>
              <a:spLocks noChangeShapeType="1"/>
            </p:cNvSpPr>
            <p:nvPr/>
          </p:nvSpPr>
          <p:spPr bwMode="auto">
            <a:xfrm flipH="1">
              <a:off x="1526" y="1678"/>
              <a:ext cx="203" cy="1"/>
            </a:xfrm>
            <a:prstGeom prst="line">
              <a:avLst/>
            </a:prstGeom>
            <a:noFill/>
            <a:ln w="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14" name="Line 167"/>
            <p:cNvSpPr>
              <a:spLocks noChangeShapeType="1"/>
            </p:cNvSpPr>
            <p:nvPr/>
          </p:nvSpPr>
          <p:spPr bwMode="auto">
            <a:xfrm>
              <a:off x="1761" y="542"/>
              <a:ext cx="3" cy="1177"/>
            </a:xfrm>
            <a:prstGeom prst="line">
              <a:avLst/>
            </a:prstGeom>
            <a:noFill/>
            <a:ln w="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15" name="Line 168"/>
            <p:cNvSpPr>
              <a:spLocks noChangeShapeType="1"/>
            </p:cNvSpPr>
            <p:nvPr/>
          </p:nvSpPr>
          <p:spPr bwMode="auto">
            <a:xfrm flipH="1">
              <a:off x="1523" y="1711"/>
              <a:ext cx="239" cy="1"/>
            </a:xfrm>
            <a:prstGeom prst="line">
              <a:avLst/>
            </a:prstGeom>
            <a:noFill/>
            <a:ln w="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16" name="Line 169"/>
            <p:cNvSpPr>
              <a:spLocks noChangeShapeType="1"/>
            </p:cNvSpPr>
            <p:nvPr/>
          </p:nvSpPr>
          <p:spPr bwMode="auto">
            <a:xfrm flipH="1">
              <a:off x="3122" y="596"/>
              <a:ext cx="139" cy="1"/>
            </a:xfrm>
            <a:prstGeom prst="line">
              <a:avLst/>
            </a:prstGeom>
            <a:noFill/>
            <a:ln w="7938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17" name="Line 170"/>
            <p:cNvSpPr>
              <a:spLocks noChangeShapeType="1"/>
            </p:cNvSpPr>
            <p:nvPr/>
          </p:nvSpPr>
          <p:spPr bwMode="auto">
            <a:xfrm flipH="1">
              <a:off x="3118" y="596"/>
              <a:ext cx="4" cy="701"/>
            </a:xfrm>
            <a:prstGeom prst="line">
              <a:avLst/>
            </a:prstGeom>
            <a:noFill/>
            <a:ln w="7938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18" name="Rectangle 171"/>
            <p:cNvSpPr>
              <a:spLocks noChangeArrowheads="1"/>
            </p:cNvSpPr>
            <p:nvPr/>
          </p:nvSpPr>
          <p:spPr bwMode="auto">
            <a:xfrm>
              <a:off x="3074" y="755"/>
              <a:ext cx="99" cy="137"/>
            </a:xfrm>
            <a:prstGeom prst="rect">
              <a:avLst/>
            </a:prstGeom>
            <a:solidFill>
              <a:srgbClr val="660033"/>
            </a:solidFill>
            <a:ln w="7938">
              <a:solidFill>
                <a:schemeClr val="accent2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1pPr>
              <a:lvl2pPr marL="742950" indent="-28575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2pPr>
              <a:lvl3pPr marL="11430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3pPr>
              <a:lvl4pPr marL="16002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4pPr>
              <a:lvl5pPr marL="20574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zh-CN" sz="900">
                <a:solidFill>
                  <a:prstClr val="black"/>
                </a:solidFill>
                <a:ea typeface="宋体" charset="-122"/>
              </a:endParaRPr>
            </a:p>
          </p:txBody>
        </p:sp>
        <p:sp>
          <p:nvSpPr>
            <p:cNvPr id="619" name="Line 172"/>
            <p:cNvSpPr>
              <a:spLocks noChangeShapeType="1"/>
            </p:cNvSpPr>
            <p:nvPr/>
          </p:nvSpPr>
          <p:spPr bwMode="auto">
            <a:xfrm flipH="1">
              <a:off x="2984" y="831"/>
              <a:ext cx="81" cy="145"/>
            </a:xfrm>
            <a:prstGeom prst="line">
              <a:avLst/>
            </a:prstGeom>
            <a:noFill/>
            <a:ln w="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20" name="Line 173"/>
            <p:cNvSpPr>
              <a:spLocks noChangeShapeType="1"/>
            </p:cNvSpPr>
            <p:nvPr/>
          </p:nvSpPr>
          <p:spPr bwMode="auto">
            <a:xfrm>
              <a:off x="2905" y="980"/>
              <a:ext cx="82" cy="1"/>
            </a:xfrm>
            <a:prstGeom prst="line">
              <a:avLst/>
            </a:prstGeom>
            <a:noFill/>
            <a:ln w="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21" name="Rectangle 174"/>
            <p:cNvSpPr>
              <a:spLocks noChangeArrowheads="1"/>
            </p:cNvSpPr>
            <p:nvPr/>
          </p:nvSpPr>
          <p:spPr bwMode="auto">
            <a:xfrm>
              <a:off x="2931" y="887"/>
              <a:ext cx="0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1pPr>
              <a:lvl2pPr marL="742950" indent="-28575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2pPr>
              <a:lvl3pPr marL="11430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3pPr>
              <a:lvl4pPr marL="16002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4pPr>
              <a:lvl5pPr marL="20574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zh-CN" sz="900">
                <a:solidFill>
                  <a:prstClr val="black"/>
                </a:solidFill>
                <a:ea typeface="宋体" charset="-122"/>
              </a:endParaRPr>
            </a:p>
          </p:txBody>
        </p:sp>
        <p:sp>
          <p:nvSpPr>
            <p:cNvPr id="622" name="Line 176"/>
            <p:cNvSpPr>
              <a:spLocks noChangeShapeType="1"/>
            </p:cNvSpPr>
            <p:nvPr/>
          </p:nvSpPr>
          <p:spPr bwMode="auto">
            <a:xfrm>
              <a:off x="1633" y="3343"/>
              <a:ext cx="86" cy="1"/>
            </a:xfrm>
            <a:prstGeom prst="line">
              <a:avLst/>
            </a:prstGeom>
            <a:noFill/>
            <a:ln w="7938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23" name="Line 177"/>
            <p:cNvSpPr>
              <a:spLocks noChangeShapeType="1"/>
            </p:cNvSpPr>
            <p:nvPr/>
          </p:nvSpPr>
          <p:spPr bwMode="auto">
            <a:xfrm>
              <a:off x="1631" y="3380"/>
              <a:ext cx="452" cy="1"/>
            </a:xfrm>
            <a:prstGeom prst="line">
              <a:avLst/>
            </a:prstGeom>
            <a:noFill/>
            <a:ln w="7938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24" name="Line 178"/>
            <p:cNvSpPr>
              <a:spLocks noChangeShapeType="1"/>
            </p:cNvSpPr>
            <p:nvPr/>
          </p:nvSpPr>
          <p:spPr bwMode="auto">
            <a:xfrm>
              <a:off x="1719" y="3343"/>
              <a:ext cx="1" cy="37"/>
            </a:xfrm>
            <a:prstGeom prst="line">
              <a:avLst/>
            </a:prstGeom>
            <a:noFill/>
            <a:ln w="7938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25" name="Line 179"/>
            <p:cNvSpPr>
              <a:spLocks noChangeShapeType="1"/>
            </p:cNvSpPr>
            <p:nvPr/>
          </p:nvSpPr>
          <p:spPr bwMode="auto">
            <a:xfrm flipH="1" flipV="1">
              <a:off x="2083" y="3251"/>
              <a:ext cx="1" cy="129"/>
            </a:xfrm>
            <a:prstGeom prst="line">
              <a:avLst/>
            </a:prstGeom>
            <a:noFill/>
            <a:ln w="7938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26" name="Line 180"/>
            <p:cNvSpPr>
              <a:spLocks noChangeShapeType="1"/>
            </p:cNvSpPr>
            <p:nvPr/>
          </p:nvSpPr>
          <p:spPr bwMode="auto">
            <a:xfrm>
              <a:off x="2122" y="3180"/>
              <a:ext cx="158" cy="164"/>
            </a:xfrm>
            <a:prstGeom prst="line">
              <a:avLst/>
            </a:prstGeom>
            <a:noFill/>
            <a:ln w="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27" name="Line 181"/>
            <p:cNvSpPr>
              <a:spLocks noChangeShapeType="1"/>
            </p:cNvSpPr>
            <p:nvPr/>
          </p:nvSpPr>
          <p:spPr bwMode="auto">
            <a:xfrm>
              <a:off x="2280" y="3343"/>
              <a:ext cx="81" cy="1"/>
            </a:xfrm>
            <a:prstGeom prst="line">
              <a:avLst/>
            </a:prstGeom>
            <a:noFill/>
            <a:ln w="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28" name="Rectangle 182"/>
            <p:cNvSpPr>
              <a:spLocks noChangeArrowheads="1"/>
            </p:cNvSpPr>
            <p:nvPr/>
          </p:nvSpPr>
          <p:spPr bwMode="auto">
            <a:xfrm>
              <a:off x="2205" y="3328"/>
              <a:ext cx="469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1pPr>
              <a:lvl2pPr marL="742950" indent="-28575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2pPr>
              <a:lvl3pPr marL="11430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3pPr>
              <a:lvl4pPr marL="16002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4pPr>
              <a:lvl5pPr marL="20574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>
                  <a:solidFill>
                    <a:prstClr val="black"/>
                  </a:solidFill>
                  <a:ea typeface="宋体" charset="-122"/>
                </a:rPr>
                <a:t>ST</a:t>
              </a:r>
              <a:r>
                <a:rPr lang="zh-CN" altLang="en-US" sz="900">
                  <a:solidFill>
                    <a:prstClr val="black"/>
                  </a:solidFill>
                  <a:ea typeface="宋体" charset="-122"/>
                </a:rPr>
                <a:t>光纤总配线箱</a:t>
              </a:r>
            </a:p>
          </p:txBody>
        </p:sp>
        <p:sp>
          <p:nvSpPr>
            <p:cNvPr id="629" name="Line 183"/>
            <p:cNvSpPr>
              <a:spLocks noChangeShapeType="1"/>
            </p:cNvSpPr>
            <p:nvPr/>
          </p:nvSpPr>
          <p:spPr bwMode="auto">
            <a:xfrm flipH="1" flipV="1">
              <a:off x="1920" y="3235"/>
              <a:ext cx="87" cy="153"/>
            </a:xfrm>
            <a:prstGeom prst="line">
              <a:avLst/>
            </a:prstGeom>
            <a:noFill/>
            <a:ln w="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30" name="Line 184"/>
            <p:cNvSpPr>
              <a:spLocks noChangeShapeType="1"/>
            </p:cNvSpPr>
            <p:nvPr/>
          </p:nvSpPr>
          <p:spPr bwMode="auto">
            <a:xfrm flipH="1">
              <a:off x="1823" y="3237"/>
              <a:ext cx="97" cy="1"/>
            </a:xfrm>
            <a:prstGeom prst="line">
              <a:avLst/>
            </a:prstGeom>
            <a:noFill/>
            <a:ln w="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31" name="Rectangle 185"/>
            <p:cNvSpPr>
              <a:spLocks noChangeArrowheads="1"/>
            </p:cNvSpPr>
            <p:nvPr/>
          </p:nvSpPr>
          <p:spPr bwMode="auto">
            <a:xfrm>
              <a:off x="1553" y="3077"/>
              <a:ext cx="505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1pPr>
              <a:lvl2pPr marL="742950" indent="-28575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2pPr>
              <a:lvl3pPr marL="11430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3pPr>
              <a:lvl4pPr marL="16002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4pPr>
              <a:lvl5pPr marL="20574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>
                  <a:solidFill>
                    <a:prstClr val="black"/>
                  </a:solidFill>
                  <a:ea typeface="宋体" charset="-122"/>
                </a:rPr>
                <a:t>LC/ST</a:t>
              </a:r>
              <a:r>
                <a:rPr lang="zh-CN" altLang="en-US" sz="900">
                  <a:solidFill>
                    <a:prstClr val="black"/>
                  </a:solidFill>
                  <a:ea typeface="宋体" charset="-122"/>
                </a:rPr>
                <a:t>万兆光跳线</a:t>
              </a:r>
              <a:endParaRPr lang="en-US" altLang="zh-CN" sz="900">
                <a:solidFill>
                  <a:prstClr val="black"/>
                </a:solidFill>
                <a:ea typeface="宋体" charset="-122"/>
              </a:endParaRPr>
            </a:p>
          </p:txBody>
        </p:sp>
        <p:sp>
          <p:nvSpPr>
            <p:cNvPr id="632" name="Rectangle 186"/>
            <p:cNvSpPr>
              <a:spLocks noChangeArrowheads="1"/>
            </p:cNvSpPr>
            <p:nvPr/>
          </p:nvSpPr>
          <p:spPr bwMode="auto">
            <a:xfrm>
              <a:off x="1406" y="748"/>
              <a:ext cx="36" cy="37"/>
            </a:xfrm>
            <a:prstGeom prst="rect">
              <a:avLst/>
            </a:prstGeom>
            <a:noFill/>
            <a:ln w="7938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grpSp>
          <p:nvGrpSpPr>
            <p:cNvPr id="633" name="Group 202"/>
            <p:cNvGrpSpPr>
              <a:grpSpLocks/>
            </p:cNvGrpSpPr>
            <p:nvPr/>
          </p:nvGrpSpPr>
          <p:grpSpPr bwMode="auto">
            <a:xfrm>
              <a:off x="1360" y="1584"/>
              <a:ext cx="169" cy="239"/>
              <a:chOff x="1360" y="1584"/>
              <a:chExt cx="169" cy="239"/>
            </a:xfrm>
          </p:grpSpPr>
          <p:sp>
            <p:nvSpPr>
              <p:cNvPr id="1054" name="Rectangle 188"/>
              <p:cNvSpPr>
                <a:spLocks noChangeArrowheads="1"/>
              </p:cNvSpPr>
              <p:nvPr/>
            </p:nvSpPr>
            <p:spPr bwMode="auto">
              <a:xfrm>
                <a:off x="1360" y="1584"/>
                <a:ext cx="169" cy="239"/>
              </a:xfrm>
              <a:prstGeom prst="rect">
                <a:avLst/>
              </a:prstGeom>
              <a:solidFill>
                <a:srgbClr val="C0C0C0"/>
              </a:solidFill>
              <a:ln w="793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55" name="Freeform 189"/>
              <p:cNvSpPr>
                <a:spLocks/>
              </p:cNvSpPr>
              <p:nvPr/>
            </p:nvSpPr>
            <p:spPr bwMode="auto">
              <a:xfrm>
                <a:off x="1400" y="1652"/>
                <a:ext cx="26" cy="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8"/>
                  </a:cxn>
                  <a:cxn ang="0">
                    <a:pos x="37" y="49"/>
                  </a:cxn>
                  <a:cxn ang="0">
                    <a:pos x="14" y="49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w="52" h="49">
                    <a:moveTo>
                      <a:pt x="0" y="0"/>
                    </a:moveTo>
                    <a:lnTo>
                      <a:pt x="52" y="0"/>
                    </a:lnTo>
                    <a:lnTo>
                      <a:pt x="52" y="28"/>
                    </a:lnTo>
                    <a:lnTo>
                      <a:pt x="37" y="49"/>
                    </a:lnTo>
                    <a:lnTo>
                      <a:pt x="14" y="49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793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56" name="Rectangle 190"/>
              <p:cNvSpPr>
                <a:spLocks noChangeArrowheads="1"/>
              </p:cNvSpPr>
              <p:nvPr/>
            </p:nvSpPr>
            <p:spPr bwMode="auto">
              <a:xfrm>
                <a:off x="1395" y="1646"/>
                <a:ext cx="36" cy="37"/>
              </a:xfrm>
              <a:prstGeom prst="rect">
                <a:avLst/>
              </a:prstGeom>
              <a:noFill/>
              <a:ln w="793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57" name="Freeform 191"/>
              <p:cNvSpPr>
                <a:spLocks/>
              </p:cNvSpPr>
              <p:nvPr/>
            </p:nvSpPr>
            <p:spPr bwMode="auto">
              <a:xfrm>
                <a:off x="1459" y="1747"/>
                <a:ext cx="26" cy="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9"/>
                  </a:cxn>
                  <a:cxn ang="0">
                    <a:pos x="37" y="49"/>
                  </a:cxn>
                  <a:cxn ang="0">
                    <a:pos x="14" y="49"/>
                  </a:cxn>
                  <a:cxn ang="0">
                    <a:pos x="0" y="32"/>
                  </a:cxn>
                  <a:cxn ang="0">
                    <a:pos x="0" y="0"/>
                  </a:cxn>
                </a:cxnLst>
                <a:rect l="0" t="0" r="r" b="b"/>
                <a:pathLst>
                  <a:path w="52" h="49">
                    <a:moveTo>
                      <a:pt x="0" y="0"/>
                    </a:moveTo>
                    <a:lnTo>
                      <a:pt x="52" y="0"/>
                    </a:lnTo>
                    <a:lnTo>
                      <a:pt x="52" y="29"/>
                    </a:lnTo>
                    <a:lnTo>
                      <a:pt x="37" y="49"/>
                    </a:lnTo>
                    <a:lnTo>
                      <a:pt x="14" y="49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793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58" name="Rectangle 192"/>
              <p:cNvSpPr>
                <a:spLocks noChangeArrowheads="1"/>
              </p:cNvSpPr>
              <p:nvPr/>
            </p:nvSpPr>
            <p:spPr bwMode="auto">
              <a:xfrm>
                <a:off x="1454" y="1740"/>
                <a:ext cx="37" cy="37"/>
              </a:xfrm>
              <a:prstGeom prst="rect">
                <a:avLst/>
              </a:prstGeom>
              <a:noFill/>
              <a:ln w="793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59" name="Freeform 193"/>
              <p:cNvSpPr>
                <a:spLocks/>
              </p:cNvSpPr>
              <p:nvPr/>
            </p:nvSpPr>
            <p:spPr bwMode="auto">
              <a:xfrm>
                <a:off x="1402" y="1717"/>
                <a:ext cx="26" cy="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9"/>
                  </a:cxn>
                  <a:cxn ang="0">
                    <a:pos x="37" y="49"/>
                  </a:cxn>
                  <a:cxn ang="0">
                    <a:pos x="14" y="49"/>
                  </a:cxn>
                  <a:cxn ang="0">
                    <a:pos x="0" y="32"/>
                  </a:cxn>
                  <a:cxn ang="0">
                    <a:pos x="0" y="0"/>
                  </a:cxn>
                </a:cxnLst>
                <a:rect l="0" t="0" r="r" b="b"/>
                <a:pathLst>
                  <a:path w="52" h="49">
                    <a:moveTo>
                      <a:pt x="0" y="0"/>
                    </a:moveTo>
                    <a:lnTo>
                      <a:pt x="52" y="0"/>
                    </a:lnTo>
                    <a:lnTo>
                      <a:pt x="52" y="29"/>
                    </a:lnTo>
                    <a:lnTo>
                      <a:pt x="37" y="49"/>
                    </a:lnTo>
                    <a:lnTo>
                      <a:pt x="14" y="49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793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60" name="Rectangle 194"/>
              <p:cNvSpPr>
                <a:spLocks noChangeArrowheads="1"/>
              </p:cNvSpPr>
              <p:nvPr/>
            </p:nvSpPr>
            <p:spPr bwMode="auto">
              <a:xfrm>
                <a:off x="1397" y="1711"/>
                <a:ext cx="36" cy="37"/>
              </a:xfrm>
              <a:prstGeom prst="rect">
                <a:avLst/>
              </a:prstGeom>
              <a:noFill/>
              <a:ln w="793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61" name="Freeform 195"/>
              <p:cNvSpPr>
                <a:spLocks/>
              </p:cNvSpPr>
              <p:nvPr/>
            </p:nvSpPr>
            <p:spPr bwMode="auto">
              <a:xfrm>
                <a:off x="1459" y="1680"/>
                <a:ext cx="26" cy="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8"/>
                  </a:cxn>
                  <a:cxn ang="0">
                    <a:pos x="37" y="49"/>
                  </a:cxn>
                  <a:cxn ang="0">
                    <a:pos x="13" y="49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w="52" h="49">
                    <a:moveTo>
                      <a:pt x="0" y="0"/>
                    </a:moveTo>
                    <a:lnTo>
                      <a:pt x="52" y="0"/>
                    </a:lnTo>
                    <a:lnTo>
                      <a:pt x="52" y="28"/>
                    </a:lnTo>
                    <a:lnTo>
                      <a:pt x="37" y="49"/>
                    </a:lnTo>
                    <a:lnTo>
                      <a:pt x="13" y="49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793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62" name="Rectangle 196"/>
              <p:cNvSpPr>
                <a:spLocks noChangeArrowheads="1"/>
              </p:cNvSpPr>
              <p:nvPr/>
            </p:nvSpPr>
            <p:spPr bwMode="auto">
              <a:xfrm>
                <a:off x="1455" y="1673"/>
                <a:ext cx="36" cy="39"/>
              </a:xfrm>
              <a:prstGeom prst="rect">
                <a:avLst/>
              </a:prstGeom>
              <a:noFill/>
              <a:ln w="793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63" name="Rectangle 197"/>
              <p:cNvSpPr>
                <a:spLocks noChangeArrowheads="1"/>
              </p:cNvSpPr>
              <p:nvPr/>
            </p:nvSpPr>
            <p:spPr bwMode="auto">
              <a:xfrm>
                <a:off x="1386" y="1788"/>
                <a:ext cx="114" cy="22"/>
              </a:xfrm>
              <a:prstGeom prst="rect">
                <a:avLst/>
              </a:prstGeom>
              <a:noFill/>
              <a:ln w="793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64" name="Rectangle 198"/>
              <p:cNvSpPr>
                <a:spLocks noChangeArrowheads="1"/>
              </p:cNvSpPr>
              <p:nvPr/>
            </p:nvSpPr>
            <p:spPr bwMode="auto">
              <a:xfrm>
                <a:off x="1386" y="1602"/>
                <a:ext cx="116" cy="32"/>
              </a:xfrm>
              <a:prstGeom prst="rect">
                <a:avLst/>
              </a:prstGeom>
              <a:noFill/>
              <a:ln w="793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65" name="Rectangle 200"/>
              <p:cNvSpPr>
                <a:spLocks noChangeArrowheads="1"/>
              </p:cNvSpPr>
              <p:nvPr/>
            </p:nvSpPr>
            <p:spPr bwMode="auto">
              <a:xfrm>
                <a:off x="1457" y="1605"/>
                <a:ext cx="0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4000">
                    <a:solidFill>
                      <a:srgbClr val="FFFF00"/>
                    </a:solidFill>
                    <a:latin typeface="Times New Roman" charset="0"/>
                    <a:ea typeface="隶书" charset="0"/>
                  </a:defRPr>
                </a:lvl1pPr>
                <a:lvl2pPr marL="742950" indent="-285750" eaLnBrk="0" hangingPunct="0">
                  <a:defRPr kumimoji="1" sz="4000">
                    <a:solidFill>
                      <a:srgbClr val="FFFF00"/>
                    </a:solidFill>
                    <a:latin typeface="Times New Roman" charset="0"/>
                    <a:ea typeface="隶书" charset="0"/>
                  </a:defRPr>
                </a:lvl2pPr>
                <a:lvl3pPr marL="1143000" indent="-228600" eaLnBrk="0" hangingPunct="0">
                  <a:defRPr kumimoji="1" sz="4000">
                    <a:solidFill>
                      <a:srgbClr val="FFFF00"/>
                    </a:solidFill>
                    <a:latin typeface="Times New Roman" charset="0"/>
                    <a:ea typeface="隶书" charset="0"/>
                  </a:defRPr>
                </a:lvl3pPr>
                <a:lvl4pPr marL="1600200" indent="-228600" eaLnBrk="0" hangingPunct="0">
                  <a:defRPr kumimoji="1" sz="4000">
                    <a:solidFill>
                      <a:srgbClr val="FFFF00"/>
                    </a:solidFill>
                    <a:latin typeface="Times New Roman" charset="0"/>
                    <a:ea typeface="隶书" charset="0"/>
                  </a:defRPr>
                </a:lvl4pPr>
                <a:lvl5pPr marL="2057400" indent="-228600" eaLnBrk="0" hangingPunct="0">
                  <a:defRPr kumimoji="1" sz="4000">
                    <a:solidFill>
                      <a:srgbClr val="FFFF00"/>
                    </a:solidFill>
                    <a:latin typeface="Times New Roman" charset="0"/>
                    <a:ea typeface="隶书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>
                    <a:solidFill>
                      <a:srgbClr val="FFFF00"/>
                    </a:solidFill>
                    <a:latin typeface="Times New Roman" charset="0"/>
                    <a:ea typeface="隶书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>
                    <a:solidFill>
                      <a:srgbClr val="FFFF00"/>
                    </a:solidFill>
                    <a:latin typeface="Times New Roman" charset="0"/>
                    <a:ea typeface="隶书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>
                    <a:solidFill>
                      <a:srgbClr val="FFFF00"/>
                    </a:solidFill>
                    <a:latin typeface="Times New Roman" charset="0"/>
                    <a:ea typeface="隶书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>
                    <a:solidFill>
                      <a:srgbClr val="FFFF00"/>
                    </a:solidFill>
                    <a:latin typeface="Times New Roman" charset="0"/>
                    <a:ea typeface="隶书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900">
                  <a:solidFill>
                    <a:prstClr val="black"/>
                  </a:solidFill>
                  <a:ea typeface="宋体" charset="-122"/>
                </a:endParaRPr>
              </a:p>
            </p:txBody>
          </p:sp>
        </p:grpSp>
        <p:sp>
          <p:nvSpPr>
            <p:cNvPr id="634" name="Rectangle 203"/>
            <p:cNvSpPr>
              <a:spLocks noChangeArrowheads="1"/>
            </p:cNvSpPr>
            <p:nvPr/>
          </p:nvSpPr>
          <p:spPr bwMode="auto">
            <a:xfrm>
              <a:off x="2188" y="1337"/>
              <a:ext cx="628" cy="109"/>
            </a:xfrm>
            <a:prstGeom prst="rect">
              <a:avLst/>
            </a:prstGeom>
            <a:solidFill>
              <a:srgbClr val="80808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35" name="Line 204"/>
            <p:cNvSpPr>
              <a:spLocks noChangeShapeType="1"/>
            </p:cNvSpPr>
            <p:nvPr/>
          </p:nvSpPr>
          <p:spPr bwMode="auto">
            <a:xfrm>
              <a:off x="2046" y="1476"/>
              <a:ext cx="72" cy="1"/>
            </a:xfrm>
            <a:prstGeom prst="line">
              <a:avLst/>
            </a:prstGeom>
            <a:noFill/>
            <a:ln w="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grpSp>
          <p:nvGrpSpPr>
            <p:cNvPr id="636" name="Group 233"/>
            <p:cNvGrpSpPr>
              <a:grpSpLocks/>
            </p:cNvGrpSpPr>
            <p:nvPr/>
          </p:nvGrpSpPr>
          <p:grpSpPr bwMode="auto">
            <a:xfrm>
              <a:off x="2246" y="1379"/>
              <a:ext cx="440" cy="40"/>
              <a:chOff x="2246" y="1379"/>
              <a:chExt cx="440" cy="40"/>
            </a:xfrm>
          </p:grpSpPr>
          <p:sp>
            <p:nvSpPr>
              <p:cNvPr id="1026" name="Line 205"/>
              <p:cNvSpPr>
                <a:spLocks noChangeShapeType="1"/>
              </p:cNvSpPr>
              <p:nvPr/>
            </p:nvSpPr>
            <p:spPr bwMode="auto">
              <a:xfrm>
                <a:off x="2317" y="1382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27" name="Line 206"/>
              <p:cNvSpPr>
                <a:spLocks noChangeShapeType="1"/>
              </p:cNvSpPr>
              <p:nvPr/>
            </p:nvSpPr>
            <p:spPr bwMode="auto">
              <a:xfrm>
                <a:off x="2351" y="1382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28" name="Line 207"/>
              <p:cNvSpPr>
                <a:spLocks noChangeShapeType="1"/>
              </p:cNvSpPr>
              <p:nvPr/>
            </p:nvSpPr>
            <p:spPr bwMode="auto">
              <a:xfrm>
                <a:off x="2383" y="1382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29" name="Line 208"/>
              <p:cNvSpPr>
                <a:spLocks noChangeShapeType="1"/>
              </p:cNvSpPr>
              <p:nvPr/>
            </p:nvSpPr>
            <p:spPr bwMode="auto">
              <a:xfrm>
                <a:off x="2416" y="1382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30" name="Line 209"/>
              <p:cNvSpPr>
                <a:spLocks noChangeShapeType="1"/>
              </p:cNvSpPr>
              <p:nvPr/>
            </p:nvSpPr>
            <p:spPr bwMode="auto">
              <a:xfrm>
                <a:off x="2449" y="1382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31" name="Line 210"/>
              <p:cNvSpPr>
                <a:spLocks noChangeShapeType="1"/>
              </p:cNvSpPr>
              <p:nvPr/>
            </p:nvSpPr>
            <p:spPr bwMode="auto">
              <a:xfrm>
                <a:off x="2482" y="1382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32" name="Line 211"/>
              <p:cNvSpPr>
                <a:spLocks noChangeShapeType="1"/>
              </p:cNvSpPr>
              <p:nvPr/>
            </p:nvSpPr>
            <p:spPr bwMode="auto">
              <a:xfrm>
                <a:off x="2482" y="1382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33" name="Line 212"/>
              <p:cNvSpPr>
                <a:spLocks noChangeShapeType="1"/>
              </p:cNvSpPr>
              <p:nvPr/>
            </p:nvSpPr>
            <p:spPr bwMode="auto">
              <a:xfrm>
                <a:off x="2516" y="1382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34" name="Line 213"/>
              <p:cNvSpPr>
                <a:spLocks noChangeShapeType="1"/>
              </p:cNvSpPr>
              <p:nvPr/>
            </p:nvSpPr>
            <p:spPr bwMode="auto">
              <a:xfrm>
                <a:off x="2549" y="1382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35" name="Line 214"/>
              <p:cNvSpPr>
                <a:spLocks noChangeShapeType="1"/>
              </p:cNvSpPr>
              <p:nvPr/>
            </p:nvSpPr>
            <p:spPr bwMode="auto">
              <a:xfrm>
                <a:off x="2582" y="1382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36" name="Line 215"/>
              <p:cNvSpPr>
                <a:spLocks noChangeShapeType="1"/>
              </p:cNvSpPr>
              <p:nvPr/>
            </p:nvSpPr>
            <p:spPr bwMode="auto">
              <a:xfrm>
                <a:off x="2615" y="1382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37" name="Line 216"/>
              <p:cNvSpPr>
                <a:spLocks noChangeShapeType="1"/>
              </p:cNvSpPr>
              <p:nvPr/>
            </p:nvSpPr>
            <p:spPr bwMode="auto">
              <a:xfrm>
                <a:off x="2647" y="1382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38" name="Line 217"/>
              <p:cNvSpPr>
                <a:spLocks noChangeShapeType="1"/>
              </p:cNvSpPr>
              <p:nvPr/>
            </p:nvSpPr>
            <p:spPr bwMode="auto">
              <a:xfrm>
                <a:off x="2284" y="1382"/>
                <a:ext cx="1" cy="3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39" name="Rectangle 218"/>
              <p:cNvSpPr>
                <a:spLocks noChangeArrowheads="1"/>
              </p:cNvSpPr>
              <p:nvPr/>
            </p:nvSpPr>
            <p:spPr bwMode="auto">
              <a:xfrm>
                <a:off x="2250" y="1381"/>
                <a:ext cx="432" cy="34"/>
              </a:xfrm>
              <a:prstGeom prst="rect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40" name="Freeform 219"/>
              <p:cNvSpPr>
                <a:spLocks/>
              </p:cNvSpPr>
              <p:nvPr/>
            </p:nvSpPr>
            <p:spPr bwMode="auto">
              <a:xfrm>
                <a:off x="2353" y="1386"/>
                <a:ext cx="26" cy="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29"/>
                  </a:cxn>
                  <a:cxn ang="0">
                    <a:pos x="36" y="50"/>
                  </a:cxn>
                  <a:cxn ang="0">
                    <a:pos x="13" y="50"/>
                  </a:cxn>
                  <a:cxn ang="0">
                    <a:pos x="0" y="32"/>
                  </a:cxn>
                  <a:cxn ang="0">
                    <a:pos x="0" y="0"/>
                  </a:cxn>
                </a:cxnLst>
                <a:rect l="0" t="0" r="r" b="b"/>
                <a:pathLst>
                  <a:path w="51" h="50">
                    <a:moveTo>
                      <a:pt x="0" y="0"/>
                    </a:moveTo>
                    <a:lnTo>
                      <a:pt x="51" y="0"/>
                    </a:lnTo>
                    <a:lnTo>
                      <a:pt x="51" y="29"/>
                    </a:lnTo>
                    <a:lnTo>
                      <a:pt x="36" y="50"/>
                    </a:lnTo>
                    <a:lnTo>
                      <a:pt x="13" y="50"/>
                    </a:lnTo>
                    <a:lnTo>
                      <a:pt x="0" y="32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41" name="Freeform 220"/>
              <p:cNvSpPr>
                <a:spLocks/>
              </p:cNvSpPr>
              <p:nvPr/>
            </p:nvSpPr>
            <p:spPr bwMode="auto">
              <a:xfrm>
                <a:off x="2321" y="1386"/>
                <a:ext cx="26" cy="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3" y="0"/>
                  </a:cxn>
                  <a:cxn ang="0">
                    <a:pos x="53" y="28"/>
                  </a:cxn>
                  <a:cxn ang="0">
                    <a:pos x="37" y="49"/>
                  </a:cxn>
                  <a:cxn ang="0">
                    <a:pos x="14" y="49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w="53" h="49">
                    <a:moveTo>
                      <a:pt x="0" y="0"/>
                    </a:moveTo>
                    <a:lnTo>
                      <a:pt x="53" y="0"/>
                    </a:lnTo>
                    <a:lnTo>
                      <a:pt x="53" y="28"/>
                    </a:lnTo>
                    <a:lnTo>
                      <a:pt x="37" y="49"/>
                    </a:lnTo>
                    <a:lnTo>
                      <a:pt x="14" y="49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42" name="Freeform 221"/>
              <p:cNvSpPr>
                <a:spLocks/>
              </p:cNvSpPr>
              <p:nvPr/>
            </p:nvSpPr>
            <p:spPr bwMode="auto">
              <a:xfrm>
                <a:off x="2254" y="1386"/>
                <a:ext cx="26" cy="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3" y="0"/>
                  </a:cxn>
                  <a:cxn ang="0">
                    <a:pos x="53" y="29"/>
                  </a:cxn>
                  <a:cxn ang="0">
                    <a:pos x="38" y="50"/>
                  </a:cxn>
                  <a:cxn ang="0">
                    <a:pos x="14" y="50"/>
                  </a:cxn>
                  <a:cxn ang="0">
                    <a:pos x="0" y="32"/>
                  </a:cxn>
                  <a:cxn ang="0">
                    <a:pos x="0" y="0"/>
                  </a:cxn>
                </a:cxnLst>
                <a:rect l="0" t="0" r="r" b="b"/>
                <a:pathLst>
                  <a:path w="53" h="50">
                    <a:moveTo>
                      <a:pt x="0" y="0"/>
                    </a:moveTo>
                    <a:lnTo>
                      <a:pt x="53" y="0"/>
                    </a:lnTo>
                    <a:lnTo>
                      <a:pt x="53" y="29"/>
                    </a:lnTo>
                    <a:lnTo>
                      <a:pt x="38" y="50"/>
                    </a:lnTo>
                    <a:lnTo>
                      <a:pt x="14" y="50"/>
                    </a:lnTo>
                    <a:lnTo>
                      <a:pt x="0" y="32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43" name="Freeform 222"/>
              <p:cNvSpPr>
                <a:spLocks/>
              </p:cNvSpPr>
              <p:nvPr/>
            </p:nvSpPr>
            <p:spPr bwMode="auto">
              <a:xfrm>
                <a:off x="2288" y="1386"/>
                <a:ext cx="26" cy="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28"/>
                  </a:cxn>
                  <a:cxn ang="0">
                    <a:pos x="36" y="49"/>
                  </a:cxn>
                  <a:cxn ang="0">
                    <a:pos x="13" y="49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w="51" h="49">
                    <a:moveTo>
                      <a:pt x="0" y="0"/>
                    </a:moveTo>
                    <a:lnTo>
                      <a:pt x="51" y="0"/>
                    </a:lnTo>
                    <a:lnTo>
                      <a:pt x="51" y="28"/>
                    </a:lnTo>
                    <a:lnTo>
                      <a:pt x="36" y="49"/>
                    </a:lnTo>
                    <a:lnTo>
                      <a:pt x="13" y="49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44" name="Freeform 223"/>
              <p:cNvSpPr>
                <a:spLocks/>
              </p:cNvSpPr>
              <p:nvPr/>
            </p:nvSpPr>
            <p:spPr bwMode="auto">
              <a:xfrm>
                <a:off x="2453" y="1386"/>
                <a:ext cx="26" cy="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9"/>
                  </a:cxn>
                  <a:cxn ang="0">
                    <a:pos x="37" y="50"/>
                  </a:cxn>
                  <a:cxn ang="0">
                    <a:pos x="13" y="50"/>
                  </a:cxn>
                  <a:cxn ang="0">
                    <a:pos x="0" y="32"/>
                  </a:cxn>
                  <a:cxn ang="0">
                    <a:pos x="0" y="0"/>
                  </a:cxn>
                </a:cxnLst>
                <a:rect l="0" t="0" r="r" b="b"/>
                <a:pathLst>
                  <a:path w="52" h="50">
                    <a:moveTo>
                      <a:pt x="0" y="0"/>
                    </a:moveTo>
                    <a:lnTo>
                      <a:pt x="52" y="0"/>
                    </a:lnTo>
                    <a:lnTo>
                      <a:pt x="52" y="29"/>
                    </a:lnTo>
                    <a:lnTo>
                      <a:pt x="37" y="50"/>
                    </a:lnTo>
                    <a:lnTo>
                      <a:pt x="13" y="50"/>
                    </a:lnTo>
                    <a:lnTo>
                      <a:pt x="0" y="32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45" name="Freeform 224"/>
              <p:cNvSpPr>
                <a:spLocks/>
              </p:cNvSpPr>
              <p:nvPr/>
            </p:nvSpPr>
            <p:spPr bwMode="auto">
              <a:xfrm>
                <a:off x="2585" y="1386"/>
                <a:ext cx="26" cy="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29"/>
                  </a:cxn>
                  <a:cxn ang="0">
                    <a:pos x="36" y="50"/>
                  </a:cxn>
                  <a:cxn ang="0">
                    <a:pos x="13" y="50"/>
                  </a:cxn>
                  <a:cxn ang="0">
                    <a:pos x="0" y="32"/>
                  </a:cxn>
                  <a:cxn ang="0">
                    <a:pos x="0" y="0"/>
                  </a:cxn>
                </a:cxnLst>
                <a:rect l="0" t="0" r="r" b="b"/>
                <a:pathLst>
                  <a:path w="51" h="50">
                    <a:moveTo>
                      <a:pt x="0" y="0"/>
                    </a:moveTo>
                    <a:lnTo>
                      <a:pt x="51" y="0"/>
                    </a:lnTo>
                    <a:lnTo>
                      <a:pt x="51" y="29"/>
                    </a:lnTo>
                    <a:lnTo>
                      <a:pt x="36" y="50"/>
                    </a:lnTo>
                    <a:lnTo>
                      <a:pt x="13" y="50"/>
                    </a:lnTo>
                    <a:lnTo>
                      <a:pt x="0" y="32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46" name="Freeform 225"/>
              <p:cNvSpPr>
                <a:spLocks/>
              </p:cNvSpPr>
              <p:nvPr/>
            </p:nvSpPr>
            <p:spPr bwMode="auto">
              <a:xfrm>
                <a:off x="2518" y="1386"/>
                <a:ext cx="26" cy="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9"/>
                  </a:cxn>
                  <a:cxn ang="0">
                    <a:pos x="37" y="50"/>
                  </a:cxn>
                  <a:cxn ang="0">
                    <a:pos x="13" y="50"/>
                  </a:cxn>
                  <a:cxn ang="0">
                    <a:pos x="0" y="32"/>
                  </a:cxn>
                  <a:cxn ang="0">
                    <a:pos x="0" y="0"/>
                  </a:cxn>
                </a:cxnLst>
                <a:rect l="0" t="0" r="r" b="b"/>
                <a:pathLst>
                  <a:path w="52" h="50">
                    <a:moveTo>
                      <a:pt x="0" y="0"/>
                    </a:moveTo>
                    <a:lnTo>
                      <a:pt x="52" y="0"/>
                    </a:lnTo>
                    <a:lnTo>
                      <a:pt x="52" y="29"/>
                    </a:lnTo>
                    <a:lnTo>
                      <a:pt x="37" y="50"/>
                    </a:lnTo>
                    <a:lnTo>
                      <a:pt x="13" y="50"/>
                    </a:lnTo>
                    <a:lnTo>
                      <a:pt x="0" y="32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47" name="Freeform 226"/>
              <p:cNvSpPr>
                <a:spLocks/>
              </p:cNvSpPr>
              <p:nvPr/>
            </p:nvSpPr>
            <p:spPr bwMode="auto">
              <a:xfrm>
                <a:off x="2618" y="1386"/>
                <a:ext cx="26" cy="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9"/>
                  </a:cxn>
                  <a:cxn ang="0">
                    <a:pos x="37" y="50"/>
                  </a:cxn>
                  <a:cxn ang="0">
                    <a:pos x="14" y="50"/>
                  </a:cxn>
                  <a:cxn ang="0">
                    <a:pos x="0" y="32"/>
                  </a:cxn>
                  <a:cxn ang="0">
                    <a:pos x="0" y="0"/>
                  </a:cxn>
                </a:cxnLst>
                <a:rect l="0" t="0" r="r" b="b"/>
                <a:pathLst>
                  <a:path w="52" h="50">
                    <a:moveTo>
                      <a:pt x="0" y="0"/>
                    </a:moveTo>
                    <a:lnTo>
                      <a:pt x="52" y="0"/>
                    </a:lnTo>
                    <a:lnTo>
                      <a:pt x="52" y="29"/>
                    </a:lnTo>
                    <a:lnTo>
                      <a:pt x="37" y="50"/>
                    </a:lnTo>
                    <a:lnTo>
                      <a:pt x="14" y="50"/>
                    </a:lnTo>
                    <a:lnTo>
                      <a:pt x="0" y="32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48" name="Freeform 227"/>
              <p:cNvSpPr>
                <a:spLocks/>
              </p:cNvSpPr>
              <p:nvPr/>
            </p:nvSpPr>
            <p:spPr bwMode="auto">
              <a:xfrm>
                <a:off x="2419" y="1386"/>
                <a:ext cx="27" cy="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3" y="0"/>
                  </a:cxn>
                  <a:cxn ang="0">
                    <a:pos x="53" y="28"/>
                  </a:cxn>
                  <a:cxn ang="0">
                    <a:pos x="38" y="49"/>
                  </a:cxn>
                  <a:cxn ang="0">
                    <a:pos x="15" y="49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w="53" h="49">
                    <a:moveTo>
                      <a:pt x="0" y="0"/>
                    </a:moveTo>
                    <a:lnTo>
                      <a:pt x="53" y="0"/>
                    </a:lnTo>
                    <a:lnTo>
                      <a:pt x="53" y="28"/>
                    </a:lnTo>
                    <a:lnTo>
                      <a:pt x="38" y="49"/>
                    </a:lnTo>
                    <a:lnTo>
                      <a:pt x="15" y="49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49" name="Freeform 228"/>
              <p:cNvSpPr>
                <a:spLocks/>
              </p:cNvSpPr>
              <p:nvPr/>
            </p:nvSpPr>
            <p:spPr bwMode="auto">
              <a:xfrm>
                <a:off x="2387" y="1386"/>
                <a:ext cx="26" cy="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9"/>
                  </a:cxn>
                  <a:cxn ang="0">
                    <a:pos x="37" y="50"/>
                  </a:cxn>
                  <a:cxn ang="0">
                    <a:pos x="14" y="50"/>
                  </a:cxn>
                  <a:cxn ang="0">
                    <a:pos x="0" y="32"/>
                  </a:cxn>
                  <a:cxn ang="0">
                    <a:pos x="0" y="0"/>
                  </a:cxn>
                </a:cxnLst>
                <a:rect l="0" t="0" r="r" b="b"/>
                <a:pathLst>
                  <a:path w="52" h="50">
                    <a:moveTo>
                      <a:pt x="0" y="0"/>
                    </a:moveTo>
                    <a:lnTo>
                      <a:pt x="52" y="0"/>
                    </a:lnTo>
                    <a:lnTo>
                      <a:pt x="52" y="29"/>
                    </a:lnTo>
                    <a:lnTo>
                      <a:pt x="37" y="50"/>
                    </a:lnTo>
                    <a:lnTo>
                      <a:pt x="14" y="50"/>
                    </a:lnTo>
                    <a:lnTo>
                      <a:pt x="0" y="32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50" name="Freeform 229"/>
              <p:cNvSpPr>
                <a:spLocks/>
              </p:cNvSpPr>
              <p:nvPr/>
            </p:nvSpPr>
            <p:spPr bwMode="auto">
              <a:xfrm>
                <a:off x="2486" y="1386"/>
                <a:ext cx="26" cy="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3" y="0"/>
                  </a:cxn>
                  <a:cxn ang="0">
                    <a:pos x="53" y="28"/>
                  </a:cxn>
                  <a:cxn ang="0">
                    <a:pos x="38" y="49"/>
                  </a:cxn>
                  <a:cxn ang="0">
                    <a:pos x="14" y="49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w="53" h="49">
                    <a:moveTo>
                      <a:pt x="0" y="0"/>
                    </a:moveTo>
                    <a:lnTo>
                      <a:pt x="53" y="0"/>
                    </a:lnTo>
                    <a:lnTo>
                      <a:pt x="53" y="28"/>
                    </a:lnTo>
                    <a:lnTo>
                      <a:pt x="38" y="49"/>
                    </a:lnTo>
                    <a:lnTo>
                      <a:pt x="14" y="49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51" name="Freeform 230"/>
              <p:cNvSpPr>
                <a:spLocks/>
              </p:cNvSpPr>
              <p:nvPr/>
            </p:nvSpPr>
            <p:spPr bwMode="auto">
              <a:xfrm>
                <a:off x="2650" y="1386"/>
                <a:ext cx="27" cy="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3" y="0"/>
                  </a:cxn>
                  <a:cxn ang="0">
                    <a:pos x="53" y="29"/>
                  </a:cxn>
                  <a:cxn ang="0">
                    <a:pos x="38" y="50"/>
                  </a:cxn>
                  <a:cxn ang="0">
                    <a:pos x="14" y="50"/>
                  </a:cxn>
                  <a:cxn ang="0">
                    <a:pos x="0" y="32"/>
                  </a:cxn>
                  <a:cxn ang="0">
                    <a:pos x="0" y="0"/>
                  </a:cxn>
                </a:cxnLst>
                <a:rect l="0" t="0" r="r" b="b"/>
                <a:pathLst>
                  <a:path w="53" h="50">
                    <a:moveTo>
                      <a:pt x="0" y="0"/>
                    </a:moveTo>
                    <a:lnTo>
                      <a:pt x="53" y="0"/>
                    </a:lnTo>
                    <a:lnTo>
                      <a:pt x="53" y="29"/>
                    </a:lnTo>
                    <a:lnTo>
                      <a:pt x="38" y="50"/>
                    </a:lnTo>
                    <a:lnTo>
                      <a:pt x="14" y="50"/>
                    </a:lnTo>
                    <a:lnTo>
                      <a:pt x="0" y="32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52" name="Freeform 231"/>
              <p:cNvSpPr>
                <a:spLocks/>
              </p:cNvSpPr>
              <p:nvPr/>
            </p:nvSpPr>
            <p:spPr bwMode="auto">
              <a:xfrm>
                <a:off x="2551" y="1386"/>
                <a:ext cx="26" cy="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29"/>
                  </a:cxn>
                  <a:cxn ang="0">
                    <a:pos x="37" y="50"/>
                  </a:cxn>
                  <a:cxn ang="0">
                    <a:pos x="14" y="50"/>
                  </a:cxn>
                  <a:cxn ang="0">
                    <a:pos x="0" y="32"/>
                  </a:cxn>
                  <a:cxn ang="0">
                    <a:pos x="0" y="0"/>
                  </a:cxn>
                </a:cxnLst>
                <a:rect l="0" t="0" r="r" b="b"/>
                <a:pathLst>
                  <a:path w="52" h="50">
                    <a:moveTo>
                      <a:pt x="0" y="0"/>
                    </a:moveTo>
                    <a:lnTo>
                      <a:pt x="52" y="0"/>
                    </a:lnTo>
                    <a:lnTo>
                      <a:pt x="52" y="29"/>
                    </a:lnTo>
                    <a:lnTo>
                      <a:pt x="37" y="50"/>
                    </a:lnTo>
                    <a:lnTo>
                      <a:pt x="14" y="50"/>
                    </a:lnTo>
                    <a:lnTo>
                      <a:pt x="0" y="32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53" name="Rectangle 232"/>
              <p:cNvSpPr>
                <a:spLocks noChangeArrowheads="1"/>
              </p:cNvSpPr>
              <p:nvPr/>
            </p:nvSpPr>
            <p:spPr bwMode="auto">
              <a:xfrm>
                <a:off x="2246" y="1379"/>
                <a:ext cx="440" cy="40"/>
              </a:xfrm>
              <a:prstGeom prst="rect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</p:grpSp>
        <p:sp>
          <p:nvSpPr>
            <p:cNvPr id="637" name="Oval 234"/>
            <p:cNvSpPr>
              <a:spLocks noChangeArrowheads="1"/>
            </p:cNvSpPr>
            <p:nvPr/>
          </p:nvSpPr>
          <p:spPr bwMode="auto">
            <a:xfrm>
              <a:off x="2754" y="1356"/>
              <a:ext cx="34" cy="32"/>
            </a:xfrm>
            <a:prstGeom prst="ellipse">
              <a:avLst/>
            </a:prstGeom>
            <a:solidFill>
              <a:srgbClr val="000080"/>
            </a:solidFill>
            <a:ln w="7938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38" name="Rectangle 235"/>
            <p:cNvSpPr>
              <a:spLocks noChangeArrowheads="1"/>
            </p:cNvSpPr>
            <p:nvPr/>
          </p:nvSpPr>
          <p:spPr bwMode="auto">
            <a:xfrm>
              <a:off x="2717" y="1410"/>
              <a:ext cx="76" cy="18"/>
            </a:xfrm>
            <a:prstGeom prst="rect">
              <a:avLst/>
            </a:prstGeom>
            <a:solidFill>
              <a:srgbClr val="00FFFF"/>
            </a:solidFill>
            <a:ln w="7938">
              <a:solidFill>
                <a:srgbClr val="C0C0C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grpSp>
          <p:nvGrpSpPr>
            <p:cNvPr id="639" name="Group 246"/>
            <p:cNvGrpSpPr>
              <a:grpSpLocks/>
            </p:cNvGrpSpPr>
            <p:nvPr/>
          </p:nvGrpSpPr>
          <p:grpSpPr bwMode="auto">
            <a:xfrm>
              <a:off x="2724" y="1413"/>
              <a:ext cx="63" cy="10"/>
              <a:chOff x="2724" y="1413"/>
              <a:chExt cx="63" cy="10"/>
            </a:xfrm>
          </p:grpSpPr>
          <p:sp>
            <p:nvSpPr>
              <p:cNvPr id="1016" name="Line 236"/>
              <p:cNvSpPr>
                <a:spLocks noChangeShapeType="1"/>
              </p:cNvSpPr>
              <p:nvPr/>
            </p:nvSpPr>
            <p:spPr bwMode="auto">
              <a:xfrm>
                <a:off x="2724" y="1414"/>
                <a:ext cx="6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17" name="Line 237"/>
              <p:cNvSpPr>
                <a:spLocks noChangeShapeType="1"/>
              </p:cNvSpPr>
              <p:nvPr/>
            </p:nvSpPr>
            <p:spPr bwMode="auto">
              <a:xfrm>
                <a:off x="2726" y="1422"/>
                <a:ext cx="5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18" name="Line 238"/>
              <p:cNvSpPr>
                <a:spLocks noChangeShapeType="1"/>
              </p:cNvSpPr>
              <p:nvPr/>
            </p:nvSpPr>
            <p:spPr bwMode="auto">
              <a:xfrm>
                <a:off x="2733" y="1413"/>
                <a:ext cx="1" cy="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19" name="Line 239"/>
              <p:cNvSpPr>
                <a:spLocks noChangeShapeType="1"/>
              </p:cNvSpPr>
              <p:nvPr/>
            </p:nvSpPr>
            <p:spPr bwMode="auto">
              <a:xfrm>
                <a:off x="2739" y="1413"/>
                <a:ext cx="1" cy="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20" name="Line 240"/>
              <p:cNvSpPr>
                <a:spLocks noChangeShapeType="1"/>
              </p:cNvSpPr>
              <p:nvPr/>
            </p:nvSpPr>
            <p:spPr bwMode="auto">
              <a:xfrm>
                <a:off x="2746" y="1413"/>
                <a:ext cx="1" cy="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21" name="Line 241"/>
              <p:cNvSpPr>
                <a:spLocks noChangeShapeType="1"/>
              </p:cNvSpPr>
              <p:nvPr/>
            </p:nvSpPr>
            <p:spPr bwMode="auto">
              <a:xfrm>
                <a:off x="2752" y="1413"/>
                <a:ext cx="1" cy="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22" name="Line 242"/>
              <p:cNvSpPr>
                <a:spLocks noChangeShapeType="1"/>
              </p:cNvSpPr>
              <p:nvPr/>
            </p:nvSpPr>
            <p:spPr bwMode="auto">
              <a:xfrm>
                <a:off x="2767" y="1413"/>
                <a:ext cx="1" cy="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23" name="Line 243"/>
              <p:cNvSpPr>
                <a:spLocks noChangeShapeType="1"/>
              </p:cNvSpPr>
              <p:nvPr/>
            </p:nvSpPr>
            <p:spPr bwMode="auto">
              <a:xfrm>
                <a:off x="2772" y="1413"/>
                <a:ext cx="1" cy="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24" name="Line 244"/>
              <p:cNvSpPr>
                <a:spLocks noChangeShapeType="1"/>
              </p:cNvSpPr>
              <p:nvPr/>
            </p:nvSpPr>
            <p:spPr bwMode="auto">
              <a:xfrm>
                <a:off x="2760" y="1413"/>
                <a:ext cx="1" cy="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25" name="Line 245"/>
              <p:cNvSpPr>
                <a:spLocks noChangeShapeType="1"/>
              </p:cNvSpPr>
              <p:nvPr/>
            </p:nvSpPr>
            <p:spPr bwMode="auto">
              <a:xfrm>
                <a:off x="2780" y="1413"/>
                <a:ext cx="1" cy="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</p:grpSp>
        <p:sp>
          <p:nvSpPr>
            <p:cNvPr id="640" name="Oval 247"/>
            <p:cNvSpPr>
              <a:spLocks noChangeArrowheads="1"/>
            </p:cNvSpPr>
            <p:nvPr/>
          </p:nvSpPr>
          <p:spPr bwMode="auto">
            <a:xfrm>
              <a:off x="2767" y="1368"/>
              <a:ext cx="6" cy="8"/>
            </a:xfrm>
            <a:prstGeom prst="ellipse">
              <a:avLst/>
            </a:prstGeom>
            <a:solidFill>
              <a:srgbClr val="FFFFFF"/>
            </a:solidFill>
            <a:ln w="7938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41" name="Oval 248"/>
            <p:cNvSpPr>
              <a:spLocks noChangeArrowheads="1"/>
            </p:cNvSpPr>
            <p:nvPr/>
          </p:nvSpPr>
          <p:spPr bwMode="auto">
            <a:xfrm>
              <a:off x="2260" y="1360"/>
              <a:ext cx="11" cy="8"/>
            </a:xfrm>
            <a:prstGeom prst="ellipse">
              <a:avLst/>
            </a:prstGeom>
            <a:solidFill>
              <a:srgbClr val="00FF00"/>
            </a:solidFill>
            <a:ln w="7938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42" name="Oval 249"/>
            <p:cNvSpPr>
              <a:spLocks noChangeArrowheads="1"/>
            </p:cNvSpPr>
            <p:nvPr/>
          </p:nvSpPr>
          <p:spPr bwMode="auto">
            <a:xfrm>
              <a:off x="2296" y="1360"/>
              <a:ext cx="10" cy="8"/>
            </a:xfrm>
            <a:prstGeom prst="ellipse">
              <a:avLst/>
            </a:prstGeom>
            <a:solidFill>
              <a:srgbClr val="00FF00"/>
            </a:solidFill>
            <a:ln w="7938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43" name="Oval 250"/>
            <p:cNvSpPr>
              <a:spLocks noChangeArrowheads="1"/>
            </p:cNvSpPr>
            <p:nvPr/>
          </p:nvSpPr>
          <p:spPr bwMode="auto">
            <a:xfrm>
              <a:off x="2329" y="1360"/>
              <a:ext cx="11" cy="8"/>
            </a:xfrm>
            <a:prstGeom prst="ellipse">
              <a:avLst/>
            </a:prstGeom>
            <a:solidFill>
              <a:srgbClr val="00FF00"/>
            </a:solidFill>
            <a:ln w="7938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44" name="Oval 251"/>
            <p:cNvSpPr>
              <a:spLocks noChangeArrowheads="1"/>
            </p:cNvSpPr>
            <p:nvPr/>
          </p:nvSpPr>
          <p:spPr bwMode="auto">
            <a:xfrm>
              <a:off x="2394" y="1360"/>
              <a:ext cx="10" cy="9"/>
            </a:xfrm>
            <a:prstGeom prst="ellipse">
              <a:avLst/>
            </a:prstGeom>
            <a:solidFill>
              <a:srgbClr val="00FF00"/>
            </a:solidFill>
            <a:ln w="7938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45" name="Oval 252"/>
            <p:cNvSpPr>
              <a:spLocks noChangeArrowheads="1"/>
            </p:cNvSpPr>
            <p:nvPr/>
          </p:nvSpPr>
          <p:spPr bwMode="auto">
            <a:xfrm>
              <a:off x="2361" y="1360"/>
              <a:ext cx="11" cy="9"/>
            </a:xfrm>
            <a:prstGeom prst="ellipse">
              <a:avLst/>
            </a:prstGeom>
            <a:solidFill>
              <a:srgbClr val="FF0000"/>
            </a:solidFill>
            <a:ln w="7938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46" name="Oval 253"/>
            <p:cNvSpPr>
              <a:spLocks noChangeArrowheads="1"/>
            </p:cNvSpPr>
            <p:nvPr/>
          </p:nvSpPr>
          <p:spPr bwMode="auto">
            <a:xfrm>
              <a:off x="2461" y="1361"/>
              <a:ext cx="10" cy="8"/>
            </a:xfrm>
            <a:prstGeom prst="ellipse">
              <a:avLst/>
            </a:prstGeom>
            <a:solidFill>
              <a:srgbClr val="00FF00"/>
            </a:solidFill>
            <a:ln w="7938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47" name="Oval 254"/>
            <p:cNvSpPr>
              <a:spLocks noChangeArrowheads="1"/>
            </p:cNvSpPr>
            <p:nvPr/>
          </p:nvSpPr>
          <p:spPr bwMode="auto">
            <a:xfrm>
              <a:off x="2426" y="1361"/>
              <a:ext cx="11" cy="8"/>
            </a:xfrm>
            <a:prstGeom prst="ellipse">
              <a:avLst/>
            </a:prstGeom>
            <a:solidFill>
              <a:srgbClr val="00FF00"/>
            </a:solidFill>
            <a:ln w="7938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48" name="Oval 255"/>
            <p:cNvSpPr>
              <a:spLocks noChangeArrowheads="1"/>
            </p:cNvSpPr>
            <p:nvPr/>
          </p:nvSpPr>
          <p:spPr bwMode="auto">
            <a:xfrm>
              <a:off x="2524" y="1360"/>
              <a:ext cx="11" cy="9"/>
            </a:xfrm>
            <a:prstGeom prst="ellipse">
              <a:avLst/>
            </a:prstGeom>
            <a:solidFill>
              <a:srgbClr val="FFFF00"/>
            </a:solidFill>
            <a:ln w="7938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49" name="Oval 256"/>
            <p:cNvSpPr>
              <a:spLocks noChangeArrowheads="1"/>
            </p:cNvSpPr>
            <p:nvPr/>
          </p:nvSpPr>
          <p:spPr bwMode="auto">
            <a:xfrm>
              <a:off x="2493" y="1361"/>
              <a:ext cx="11" cy="8"/>
            </a:xfrm>
            <a:prstGeom prst="ellipse">
              <a:avLst/>
            </a:prstGeom>
            <a:solidFill>
              <a:srgbClr val="00FF00"/>
            </a:solidFill>
            <a:ln w="7938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50" name="Oval 257"/>
            <p:cNvSpPr>
              <a:spLocks noChangeArrowheads="1"/>
            </p:cNvSpPr>
            <p:nvPr/>
          </p:nvSpPr>
          <p:spPr bwMode="auto">
            <a:xfrm>
              <a:off x="2591" y="1361"/>
              <a:ext cx="10" cy="8"/>
            </a:xfrm>
            <a:prstGeom prst="ellipse">
              <a:avLst/>
            </a:prstGeom>
            <a:solidFill>
              <a:srgbClr val="00FF00"/>
            </a:solidFill>
            <a:ln w="7938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51" name="Oval 258"/>
            <p:cNvSpPr>
              <a:spLocks noChangeArrowheads="1"/>
            </p:cNvSpPr>
            <p:nvPr/>
          </p:nvSpPr>
          <p:spPr bwMode="auto">
            <a:xfrm>
              <a:off x="2558" y="1360"/>
              <a:ext cx="10" cy="9"/>
            </a:xfrm>
            <a:prstGeom prst="ellipse">
              <a:avLst/>
            </a:prstGeom>
            <a:solidFill>
              <a:srgbClr val="00FF00"/>
            </a:solidFill>
            <a:ln w="7938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52" name="Oval 259"/>
            <p:cNvSpPr>
              <a:spLocks noChangeArrowheads="1"/>
            </p:cNvSpPr>
            <p:nvPr/>
          </p:nvSpPr>
          <p:spPr bwMode="auto">
            <a:xfrm>
              <a:off x="2660" y="1360"/>
              <a:ext cx="10" cy="8"/>
            </a:xfrm>
            <a:prstGeom prst="ellipse">
              <a:avLst/>
            </a:prstGeom>
            <a:solidFill>
              <a:srgbClr val="00FF00"/>
            </a:solidFill>
            <a:ln w="7938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53" name="Oval 260"/>
            <p:cNvSpPr>
              <a:spLocks noChangeArrowheads="1"/>
            </p:cNvSpPr>
            <p:nvPr/>
          </p:nvSpPr>
          <p:spPr bwMode="auto">
            <a:xfrm>
              <a:off x="2625" y="1360"/>
              <a:ext cx="10" cy="9"/>
            </a:xfrm>
            <a:prstGeom prst="ellipse">
              <a:avLst/>
            </a:prstGeom>
            <a:solidFill>
              <a:srgbClr val="00FF00"/>
            </a:solidFill>
            <a:ln w="7938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54" name="Line 261"/>
            <p:cNvSpPr>
              <a:spLocks noChangeShapeType="1"/>
            </p:cNvSpPr>
            <p:nvPr/>
          </p:nvSpPr>
          <p:spPr bwMode="auto">
            <a:xfrm flipV="1">
              <a:off x="2115" y="1364"/>
              <a:ext cx="113" cy="108"/>
            </a:xfrm>
            <a:prstGeom prst="line">
              <a:avLst/>
            </a:prstGeom>
            <a:noFill/>
            <a:ln w="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55" name="Oval 262"/>
            <p:cNvSpPr>
              <a:spLocks noChangeArrowheads="1"/>
            </p:cNvSpPr>
            <p:nvPr/>
          </p:nvSpPr>
          <p:spPr bwMode="auto">
            <a:xfrm>
              <a:off x="2705" y="1375"/>
              <a:ext cx="12" cy="10"/>
            </a:xfrm>
            <a:prstGeom prst="ellipse">
              <a:avLst/>
            </a:prstGeom>
            <a:solidFill>
              <a:srgbClr val="800080"/>
            </a:solidFill>
            <a:ln w="7938">
              <a:solidFill>
                <a:srgbClr val="FF00FF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56" name="Oval 263"/>
            <p:cNvSpPr>
              <a:spLocks noChangeArrowheads="1"/>
            </p:cNvSpPr>
            <p:nvPr/>
          </p:nvSpPr>
          <p:spPr bwMode="auto">
            <a:xfrm>
              <a:off x="2728" y="1375"/>
              <a:ext cx="12" cy="11"/>
            </a:xfrm>
            <a:prstGeom prst="ellipse">
              <a:avLst/>
            </a:prstGeom>
            <a:solidFill>
              <a:srgbClr val="800000"/>
            </a:solidFill>
            <a:ln w="7938">
              <a:solidFill>
                <a:srgbClr val="FF00FF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57" name="Rectangle 264"/>
            <p:cNvSpPr>
              <a:spLocks noChangeArrowheads="1"/>
            </p:cNvSpPr>
            <p:nvPr/>
          </p:nvSpPr>
          <p:spPr bwMode="auto">
            <a:xfrm>
              <a:off x="2751" y="649"/>
              <a:ext cx="0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1pPr>
              <a:lvl2pPr marL="742950" indent="-28575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2pPr>
              <a:lvl3pPr marL="11430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3pPr>
              <a:lvl4pPr marL="16002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4pPr>
              <a:lvl5pPr marL="20574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zh-CN" sz="900">
                <a:solidFill>
                  <a:prstClr val="black"/>
                </a:solidFill>
                <a:ea typeface="宋体" charset="-122"/>
              </a:endParaRPr>
            </a:p>
          </p:txBody>
        </p:sp>
        <p:sp>
          <p:nvSpPr>
            <p:cNvPr id="658" name="Line 265"/>
            <p:cNvSpPr>
              <a:spLocks noChangeShapeType="1"/>
            </p:cNvSpPr>
            <p:nvPr/>
          </p:nvSpPr>
          <p:spPr bwMode="auto">
            <a:xfrm>
              <a:off x="2990" y="1217"/>
              <a:ext cx="1" cy="1306"/>
            </a:xfrm>
            <a:prstGeom prst="line">
              <a:avLst/>
            </a:prstGeom>
            <a:noFill/>
            <a:ln w="17463">
              <a:solidFill>
                <a:srgbClr val="66FF33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59" name="Line 266"/>
            <p:cNvSpPr>
              <a:spLocks noChangeShapeType="1"/>
            </p:cNvSpPr>
            <p:nvPr/>
          </p:nvSpPr>
          <p:spPr bwMode="auto">
            <a:xfrm flipH="1">
              <a:off x="2230" y="2524"/>
              <a:ext cx="757" cy="1"/>
            </a:xfrm>
            <a:prstGeom prst="line">
              <a:avLst/>
            </a:prstGeom>
            <a:noFill/>
            <a:ln w="17463">
              <a:solidFill>
                <a:srgbClr val="66FF33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60" name="Rectangle 267"/>
            <p:cNvSpPr>
              <a:spLocks noChangeArrowheads="1"/>
            </p:cNvSpPr>
            <p:nvPr/>
          </p:nvSpPr>
          <p:spPr bwMode="auto">
            <a:xfrm>
              <a:off x="1161" y="2712"/>
              <a:ext cx="268" cy="298"/>
            </a:xfrm>
            <a:prstGeom prst="rect">
              <a:avLst/>
            </a:prstGeom>
            <a:solidFill>
              <a:srgbClr val="008080"/>
            </a:solidFill>
            <a:ln w="0">
              <a:solidFill>
                <a:srgbClr val="0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61" name="Rectangle 270"/>
            <p:cNvSpPr>
              <a:spLocks noChangeArrowheads="1"/>
            </p:cNvSpPr>
            <p:nvPr/>
          </p:nvSpPr>
          <p:spPr bwMode="auto">
            <a:xfrm>
              <a:off x="1207" y="2920"/>
              <a:ext cx="218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1pPr>
              <a:lvl2pPr marL="742950" indent="-28575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2pPr>
              <a:lvl3pPr marL="11430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3pPr>
              <a:lvl4pPr marL="16002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4pPr>
              <a:lvl5pPr marL="20574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>
                  <a:solidFill>
                    <a:prstClr val="black"/>
                  </a:solidFill>
                  <a:ea typeface="宋体" charset="-122"/>
                </a:rPr>
                <a:t>(PABX)</a:t>
              </a:r>
            </a:p>
          </p:txBody>
        </p:sp>
        <p:sp>
          <p:nvSpPr>
            <p:cNvPr id="662" name="Line 271"/>
            <p:cNvSpPr>
              <a:spLocks noChangeShapeType="1"/>
            </p:cNvSpPr>
            <p:nvPr/>
          </p:nvSpPr>
          <p:spPr bwMode="auto">
            <a:xfrm flipV="1">
              <a:off x="1357" y="2675"/>
              <a:ext cx="328" cy="1"/>
            </a:xfrm>
            <a:prstGeom prst="line">
              <a:avLst/>
            </a:prstGeom>
            <a:noFill/>
            <a:ln w="17463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63" name="Rectangle 272"/>
            <p:cNvSpPr>
              <a:spLocks noChangeArrowheads="1"/>
            </p:cNvSpPr>
            <p:nvPr/>
          </p:nvSpPr>
          <p:spPr bwMode="auto">
            <a:xfrm>
              <a:off x="840" y="2561"/>
              <a:ext cx="57" cy="188"/>
            </a:xfrm>
            <a:prstGeom prst="rect">
              <a:avLst/>
            </a:prstGeom>
            <a:solidFill>
              <a:srgbClr val="000080"/>
            </a:solidFill>
            <a:ln w="0">
              <a:solidFill>
                <a:srgbClr val="00008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64" name="Rectangle 273"/>
            <p:cNvSpPr>
              <a:spLocks noChangeArrowheads="1"/>
            </p:cNvSpPr>
            <p:nvPr/>
          </p:nvSpPr>
          <p:spPr bwMode="auto">
            <a:xfrm>
              <a:off x="938" y="2561"/>
              <a:ext cx="57" cy="188"/>
            </a:xfrm>
            <a:prstGeom prst="rect">
              <a:avLst/>
            </a:prstGeom>
            <a:solidFill>
              <a:srgbClr val="000080"/>
            </a:solidFill>
            <a:ln w="0">
              <a:solidFill>
                <a:srgbClr val="00008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65" name="Line 274"/>
            <p:cNvSpPr>
              <a:spLocks noChangeShapeType="1"/>
            </p:cNvSpPr>
            <p:nvPr/>
          </p:nvSpPr>
          <p:spPr bwMode="auto">
            <a:xfrm>
              <a:off x="897" y="2581"/>
              <a:ext cx="41" cy="135"/>
            </a:xfrm>
            <a:prstGeom prst="line">
              <a:avLst/>
            </a:prstGeom>
            <a:noFill/>
            <a:ln w="7938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66" name="Line 275"/>
            <p:cNvSpPr>
              <a:spLocks noChangeShapeType="1"/>
            </p:cNvSpPr>
            <p:nvPr/>
          </p:nvSpPr>
          <p:spPr bwMode="auto">
            <a:xfrm flipH="1">
              <a:off x="893" y="2581"/>
              <a:ext cx="45" cy="143"/>
            </a:xfrm>
            <a:prstGeom prst="line">
              <a:avLst/>
            </a:prstGeom>
            <a:noFill/>
            <a:ln w="7938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67" name="Line 276"/>
            <p:cNvSpPr>
              <a:spLocks noChangeShapeType="1"/>
            </p:cNvSpPr>
            <p:nvPr/>
          </p:nvSpPr>
          <p:spPr bwMode="auto">
            <a:xfrm>
              <a:off x="995" y="2677"/>
              <a:ext cx="213" cy="1"/>
            </a:xfrm>
            <a:prstGeom prst="line">
              <a:avLst/>
            </a:prstGeom>
            <a:noFill/>
            <a:ln w="17463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68" name="Line 277"/>
            <p:cNvSpPr>
              <a:spLocks noChangeShapeType="1"/>
            </p:cNvSpPr>
            <p:nvPr/>
          </p:nvSpPr>
          <p:spPr bwMode="auto">
            <a:xfrm>
              <a:off x="1208" y="2679"/>
              <a:ext cx="1" cy="35"/>
            </a:xfrm>
            <a:prstGeom prst="line">
              <a:avLst/>
            </a:prstGeom>
            <a:noFill/>
            <a:ln w="17463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69" name="Line 278"/>
            <p:cNvSpPr>
              <a:spLocks noChangeShapeType="1"/>
            </p:cNvSpPr>
            <p:nvPr/>
          </p:nvSpPr>
          <p:spPr bwMode="auto">
            <a:xfrm>
              <a:off x="1358" y="2677"/>
              <a:ext cx="1" cy="35"/>
            </a:xfrm>
            <a:prstGeom prst="line">
              <a:avLst/>
            </a:prstGeom>
            <a:noFill/>
            <a:ln w="17463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70" name="Line 279"/>
            <p:cNvSpPr>
              <a:spLocks noChangeShapeType="1"/>
            </p:cNvSpPr>
            <p:nvPr/>
          </p:nvSpPr>
          <p:spPr bwMode="auto">
            <a:xfrm>
              <a:off x="1000" y="2626"/>
              <a:ext cx="688" cy="1"/>
            </a:xfrm>
            <a:prstGeom prst="line">
              <a:avLst/>
            </a:prstGeom>
            <a:noFill/>
            <a:ln w="17463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71" name="Line 280"/>
            <p:cNvSpPr>
              <a:spLocks noChangeShapeType="1"/>
            </p:cNvSpPr>
            <p:nvPr/>
          </p:nvSpPr>
          <p:spPr bwMode="auto">
            <a:xfrm flipV="1">
              <a:off x="572" y="2647"/>
              <a:ext cx="267" cy="1"/>
            </a:xfrm>
            <a:prstGeom prst="line">
              <a:avLst/>
            </a:prstGeom>
            <a:noFill/>
            <a:ln w="17463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72" name="Rectangle 281"/>
            <p:cNvSpPr>
              <a:spLocks noChangeArrowheads="1"/>
            </p:cNvSpPr>
            <p:nvPr/>
          </p:nvSpPr>
          <p:spPr bwMode="auto">
            <a:xfrm>
              <a:off x="542" y="2667"/>
              <a:ext cx="327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1pPr>
              <a:lvl2pPr marL="742950" indent="-28575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2pPr>
              <a:lvl3pPr marL="11430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3pPr>
              <a:lvl4pPr marL="16002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4pPr>
              <a:lvl5pPr marL="20574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>
                  <a:solidFill>
                    <a:prstClr val="black"/>
                  </a:solidFill>
                  <a:ea typeface="宋体" charset="-122"/>
                </a:rPr>
                <a:t>来自电信局</a:t>
              </a:r>
            </a:p>
          </p:txBody>
        </p:sp>
        <p:sp>
          <p:nvSpPr>
            <p:cNvPr id="673" name="Rectangle 282"/>
            <p:cNvSpPr>
              <a:spLocks noChangeArrowheads="1"/>
            </p:cNvSpPr>
            <p:nvPr/>
          </p:nvSpPr>
          <p:spPr bwMode="auto">
            <a:xfrm>
              <a:off x="1156" y="2522"/>
              <a:ext cx="252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1pPr>
              <a:lvl2pPr marL="742950" indent="-28575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2pPr>
              <a:lvl3pPr marL="11430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3pPr>
              <a:lvl4pPr marL="16002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4pPr>
              <a:lvl5pPr marL="20574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>
                  <a:solidFill>
                    <a:prstClr val="black"/>
                  </a:solidFill>
                  <a:ea typeface="宋体" charset="-122"/>
                </a:rPr>
                <a:t>直拨外线</a:t>
              </a:r>
            </a:p>
          </p:txBody>
        </p:sp>
        <p:sp>
          <p:nvSpPr>
            <p:cNvPr id="674" name="Rectangle 283"/>
            <p:cNvSpPr>
              <a:spLocks noChangeArrowheads="1"/>
            </p:cNvSpPr>
            <p:nvPr/>
          </p:nvSpPr>
          <p:spPr bwMode="auto">
            <a:xfrm>
              <a:off x="1481" y="2701"/>
              <a:ext cx="196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1pPr>
              <a:lvl2pPr marL="742950" indent="-28575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2pPr>
              <a:lvl3pPr marL="11430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3pPr>
              <a:lvl4pPr marL="16002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4pPr>
              <a:lvl5pPr marL="20574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>
                  <a:solidFill>
                    <a:prstClr val="black"/>
                  </a:solidFill>
                  <a:ea typeface="宋体" charset="-122"/>
                </a:rPr>
                <a:t>分机线</a:t>
              </a:r>
            </a:p>
          </p:txBody>
        </p:sp>
        <p:grpSp>
          <p:nvGrpSpPr>
            <p:cNvPr id="675" name="Group 330"/>
            <p:cNvGrpSpPr>
              <a:grpSpLocks/>
            </p:cNvGrpSpPr>
            <p:nvPr/>
          </p:nvGrpSpPr>
          <p:grpSpPr bwMode="auto">
            <a:xfrm>
              <a:off x="1693" y="2484"/>
              <a:ext cx="548" cy="215"/>
              <a:chOff x="1693" y="2484"/>
              <a:chExt cx="548" cy="215"/>
            </a:xfrm>
          </p:grpSpPr>
          <p:sp>
            <p:nvSpPr>
              <p:cNvPr id="970" name="Rectangle 284"/>
              <p:cNvSpPr>
                <a:spLocks noChangeArrowheads="1"/>
              </p:cNvSpPr>
              <p:nvPr/>
            </p:nvSpPr>
            <p:spPr bwMode="auto">
              <a:xfrm>
                <a:off x="1695" y="2484"/>
                <a:ext cx="545" cy="91"/>
              </a:xfrm>
              <a:prstGeom prst="rect">
                <a:avLst/>
              </a:prstGeom>
              <a:solidFill>
                <a:srgbClr val="FFFF80"/>
              </a:solidFill>
              <a:ln w="793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971" name="Rectangle 285"/>
              <p:cNvSpPr>
                <a:spLocks noChangeArrowheads="1"/>
              </p:cNvSpPr>
              <p:nvPr/>
            </p:nvSpPr>
            <p:spPr bwMode="auto">
              <a:xfrm>
                <a:off x="1722" y="2513"/>
                <a:ext cx="206" cy="37"/>
              </a:xfrm>
              <a:prstGeom prst="rect">
                <a:avLst/>
              </a:prstGeom>
              <a:solidFill>
                <a:srgbClr val="FFFF80"/>
              </a:solidFill>
              <a:ln w="793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972" name="Line 286"/>
              <p:cNvSpPr>
                <a:spLocks noChangeShapeType="1"/>
              </p:cNvSpPr>
              <p:nvPr/>
            </p:nvSpPr>
            <p:spPr bwMode="auto">
              <a:xfrm>
                <a:off x="1741" y="2514"/>
                <a:ext cx="1" cy="34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973" name="Line 287"/>
              <p:cNvSpPr>
                <a:spLocks noChangeShapeType="1"/>
              </p:cNvSpPr>
              <p:nvPr/>
            </p:nvSpPr>
            <p:spPr bwMode="auto">
              <a:xfrm>
                <a:off x="1762" y="2514"/>
                <a:ext cx="1" cy="34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974" name="Line 288"/>
              <p:cNvSpPr>
                <a:spLocks noChangeShapeType="1"/>
              </p:cNvSpPr>
              <p:nvPr/>
            </p:nvSpPr>
            <p:spPr bwMode="auto">
              <a:xfrm>
                <a:off x="1782" y="2514"/>
                <a:ext cx="1" cy="34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975" name="Line 289"/>
              <p:cNvSpPr>
                <a:spLocks noChangeShapeType="1"/>
              </p:cNvSpPr>
              <p:nvPr/>
            </p:nvSpPr>
            <p:spPr bwMode="auto">
              <a:xfrm>
                <a:off x="1803" y="2514"/>
                <a:ext cx="1" cy="34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976" name="Line 290"/>
              <p:cNvSpPr>
                <a:spLocks noChangeShapeType="1"/>
              </p:cNvSpPr>
              <p:nvPr/>
            </p:nvSpPr>
            <p:spPr bwMode="auto">
              <a:xfrm>
                <a:off x="1823" y="2514"/>
                <a:ext cx="1" cy="34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977" name="Line 291"/>
              <p:cNvSpPr>
                <a:spLocks noChangeShapeType="1"/>
              </p:cNvSpPr>
              <p:nvPr/>
            </p:nvSpPr>
            <p:spPr bwMode="auto">
              <a:xfrm>
                <a:off x="1844" y="2514"/>
                <a:ext cx="1" cy="34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978" name="Line 292"/>
              <p:cNvSpPr>
                <a:spLocks noChangeShapeType="1"/>
              </p:cNvSpPr>
              <p:nvPr/>
            </p:nvSpPr>
            <p:spPr bwMode="auto">
              <a:xfrm>
                <a:off x="1861" y="2514"/>
                <a:ext cx="1" cy="34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979" name="Line 293"/>
              <p:cNvSpPr>
                <a:spLocks noChangeShapeType="1"/>
              </p:cNvSpPr>
              <p:nvPr/>
            </p:nvSpPr>
            <p:spPr bwMode="auto">
              <a:xfrm>
                <a:off x="1882" y="2514"/>
                <a:ext cx="1" cy="34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980" name="Line 294"/>
              <p:cNvSpPr>
                <a:spLocks noChangeShapeType="1"/>
              </p:cNvSpPr>
              <p:nvPr/>
            </p:nvSpPr>
            <p:spPr bwMode="auto">
              <a:xfrm>
                <a:off x="1903" y="2514"/>
                <a:ext cx="1" cy="34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981" name="Rectangle 295"/>
              <p:cNvSpPr>
                <a:spLocks noChangeArrowheads="1"/>
              </p:cNvSpPr>
              <p:nvPr/>
            </p:nvSpPr>
            <p:spPr bwMode="auto">
              <a:xfrm>
                <a:off x="2003" y="2514"/>
                <a:ext cx="207" cy="37"/>
              </a:xfrm>
              <a:prstGeom prst="rect">
                <a:avLst/>
              </a:prstGeom>
              <a:solidFill>
                <a:srgbClr val="FFFF80"/>
              </a:solidFill>
              <a:ln w="793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982" name="Line 296"/>
              <p:cNvSpPr>
                <a:spLocks noChangeShapeType="1"/>
              </p:cNvSpPr>
              <p:nvPr/>
            </p:nvSpPr>
            <p:spPr bwMode="auto">
              <a:xfrm>
                <a:off x="2023" y="2513"/>
                <a:ext cx="1" cy="35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983" name="Line 297"/>
              <p:cNvSpPr>
                <a:spLocks noChangeShapeType="1"/>
              </p:cNvSpPr>
              <p:nvPr/>
            </p:nvSpPr>
            <p:spPr bwMode="auto">
              <a:xfrm>
                <a:off x="2044" y="2513"/>
                <a:ext cx="1" cy="35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984" name="Line 298"/>
              <p:cNvSpPr>
                <a:spLocks noChangeShapeType="1"/>
              </p:cNvSpPr>
              <p:nvPr/>
            </p:nvSpPr>
            <p:spPr bwMode="auto">
              <a:xfrm>
                <a:off x="2065" y="2513"/>
                <a:ext cx="1" cy="35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985" name="Line 299"/>
              <p:cNvSpPr>
                <a:spLocks noChangeShapeType="1"/>
              </p:cNvSpPr>
              <p:nvPr/>
            </p:nvSpPr>
            <p:spPr bwMode="auto">
              <a:xfrm>
                <a:off x="2085" y="2513"/>
                <a:ext cx="1" cy="35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986" name="Line 300"/>
              <p:cNvSpPr>
                <a:spLocks noChangeShapeType="1"/>
              </p:cNvSpPr>
              <p:nvPr/>
            </p:nvSpPr>
            <p:spPr bwMode="auto">
              <a:xfrm>
                <a:off x="2106" y="2513"/>
                <a:ext cx="1" cy="35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987" name="Line 301"/>
              <p:cNvSpPr>
                <a:spLocks noChangeShapeType="1"/>
              </p:cNvSpPr>
              <p:nvPr/>
            </p:nvSpPr>
            <p:spPr bwMode="auto">
              <a:xfrm>
                <a:off x="2126" y="2513"/>
                <a:ext cx="1" cy="35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988" name="Line 302"/>
              <p:cNvSpPr>
                <a:spLocks noChangeShapeType="1"/>
              </p:cNvSpPr>
              <p:nvPr/>
            </p:nvSpPr>
            <p:spPr bwMode="auto">
              <a:xfrm>
                <a:off x="2144" y="2513"/>
                <a:ext cx="1" cy="35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989" name="Line 303"/>
              <p:cNvSpPr>
                <a:spLocks noChangeShapeType="1"/>
              </p:cNvSpPr>
              <p:nvPr/>
            </p:nvSpPr>
            <p:spPr bwMode="auto">
              <a:xfrm>
                <a:off x="2164" y="2513"/>
                <a:ext cx="1" cy="35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990" name="Line 304"/>
              <p:cNvSpPr>
                <a:spLocks noChangeShapeType="1"/>
              </p:cNvSpPr>
              <p:nvPr/>
            </p:nvSpPr>
            <p:spPr bwMode="auto">
              <a:xfrm>
                <a:off x="2185" y="2513"/>
                <a:ext cx="1" cy="35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991" name="Rectangle 305"/>
              <p:cNvSpPr>
                <a:spLocks noChangeArrowheads="1"/>
              </p:cNvSpPr>
              <p:nvPr/>
            </p:nvSpPr>
            <p:spPr bwMode="auto">
              <a:xfrm>
                <a:off x="1693" y="2606"/>
                <a:ext cx="545" cy="93"/>
              </a:xfrm>
              <a:prstGeom prst="rect">
                <a:avLst/>
              </a:prstGeom>
              <a:solidFill>
                <a:srgbClr val="FFFF80"/>
              </a:solidFill>
              <a:ln w="7938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992" name="Rectangle 306"/>
              <p:cNvSpPr>
                <a:spLocks noChangeArrowheads="1"/>
              </p:cNvSpPr>
              <p:nvPr/>
            </p:nvSpPr>
            <p:spPr bwMode="auto">
              <a:xfrm>
                <a:off x="1719" y="2637"/>
                <a:ext cx="206" cy="39"/>
              </a:xfrm>
              <a:prstGeom prst="rect">
                <a:avLst/>
              </a:prstGeom>
              <a:noFill/>
              <a:ln w="793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993" name="Line 307"/>
              <p:cNvSpPr>
                <a:spLocks noChangeShapeType="1"/>
              </p:cNvSpPr>
              <p:nvPr/>
            </p:nvSpPr>
            <p:spPr bwMode="auto">
              <a:xfrm>
                <a:off x="1740" y="2637"/>
                <a:ext cx="1" cy="35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994" name="Line 308"/>
              <p:cNvSpPr>
                <a:spLocks noChangeShapeType="1"/>
              </p:cNvSpPr>
              <p:nvPr/>
            </p:nvSpPr>
            <p:spPr bwMode="auto">
              <a:xfrm>
                <a:off x="1760" y="2637"/>
                <a:ext cx="1" cy="35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995" name="Line 309"/>
              <p:cNvSpPr>
                <a:spLocks noChangeShapeType="1"/>
              </p:cNvSpPr>
              <p:nvPr/>
            </p:nvSpPr>
            <p:spPr bwMode="auto">
              <a:xfrm>
                <a:off x="1780" y="2637"/>
                <a:ext cx="1" cy="35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996" name="Line 310"/>
              <p:cNvSpPr>
                <a:spLocks noChangeShapeType="1"/>
              </p:cNvSpPr>
              <p:nvPr/>
            </p:nvSpPr>
            <p:spPr bwMode="auto">
              <a:xfrm>
                <a:off x="1801" y="2637"/>
                <a:ext cx="1" cy="35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997" name="Line 311"/>
              <p:cNvSpPr>
                <a:spLocks noChangeShapeType="1"/>
              </p:cNvSpPr>
              <p:nvPr/>
            </p:nvSpPr>
            <p:spPr bwMode="auto">
              <a:xfrm>
                <a:off x="1822" y="2637"/>
                <a:ext cx="1" cy="35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998" name="Line 312"/>
              <p:cNvSpPr>
                <a:spLocks noChangeShapeType="1"/>
              </p:cNvSpPr>
              <p:nvPr/>
            </p:nvSpPr>
            <p:spPr bwMode="auto">
              <a:xfrm>
                <a:off x="1842" y="2637"/>
                <a:ext cx="1" cy="35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999" name="Line 313"/>
              <p:cNvSpPr>
                <a:spLocks noChangeShapeType="1"/>
              </p:cNvSpPr>
              <p:nvPr/>
            </p:nvSpPr>
            <p:spPr bwMode="auto">
              <a:xfrm>
                <a:off x="1861" y="2637"/>
                <a:ext cx="1" cy="35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00" name="Line 314"/>
              <p:cNvSpPr>
                <a:spLocks noChangeShapeType="1"/>
              </p:cNvSpPr>
              <p:nvPr/>
            </p:nvSpPr>
            <p:spPr bwMode="auto">
              <a:xfrm>
                <a:off x="1881" y="2637"/>
                <a:ext cx="1" cy="35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01" name="Line 315"/>
              <p:cNvSpPr>
                <a:spLocks noChangeShapeType="1"/>
              </p:cNvSpPr>
              <p:nvPr/>
            </p:nvSpPr>
            <p:spPr bwMode="auto">
              <a:xfrm>
                <a:off x="1902" y="2637"/>
                <a:ext cx="1" cy="35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02" name="Rectangle 316"/>
              <p:cNvSpPr>
                <a:spLocks noChangeArrowheads="1"/>
              </p:cNvSpPr>
              <p:nvPr/>
            </p:nvSpPr>
            <p:spPr bwMode="auto">
              <a:xfrm>
                <a:off x="2000" y="2640"/>
                <a:ext cx="206" cy="37"/>
              </a:xfrm>
              <a:prstGeom prst="rect">
                <a:avLst/>
              </a:prstGeom>
              <a:noFill/>
              <a:ln w="793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03" name="Line 317"/>
              <p:cNvSpPr>
                <a:spLocks noChangeShapeType="1"/>
              </p:cNvSpPr>
              <p:nvPr/>
            </p:nvSpPr>
            <p:spPr bwMode="auto">
              <a:xfrm>
                <a:off x="2020" y="2640"/>
                <a:ext cx="1" cy="35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04" name="Line 318"/>
              <p:cNvSpPr>
                <a:spLocks noChangeShapeType="1"/>
              </p:cNvSpPr>
              <p:nvPr/>
            </p:nvSpPr>
            <p:spPr bwMode="auto">
              <a:xfrm>
                <a:off x="2041" y="2640"/>
                <a:ext cx="1" cy="35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05" name="Line 319"/>
              <p:cNvSpPr>
                <a:spLocks noChangeShapeType="1"/>
              </p:cNvSpPr>
              <p:nvPr/>
            </p:nvSpPr>
            <p:spPr bwMode="auto">
              <a:xfrm>
                <a:off x="2061" y="2640"/>
                <a:ext cx="1" cy="35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06" name="Line 320"/>
              <p:cNvSpPr>
                <a:spLocks noChangeShapeType="1"/>
              </p:cNvSpPr>
              <p:nvPr/>
            </p:nvSpPr>
            <p:spPr bwMode="auto">
              <a:xfrm>
                <a:off x="2081" y="2640"/>
                <a:ext cx="1" cy="35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07" name="Line 321"/>
              <p:cNvSpPr>
                <a:spLocks noChangeShapeType="1"/>
              </p:cNvSpPr>
              <p:nvPr/>
            </p:nvSpPr>
            <p:spPr bwMode="auto">
              <a:xfrm>
                <a:off x="2102" y="2640"/>
                <a:ext cx="1" cy="35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08" name="Line 322"/>
              <p:cNvSpPr>
                <a:spLocks noChangeShapeType="1"/>
              </p:cNvSpPr>
              <p:nvPr/>
            </p:nvSpPr>
            <p:spPr bwMode="auto">
              <a:xfrm>
                <a:off x="2123" y="2640"/>
                <a:ext cx="1" cy="35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09" name="Line 323"/>
              <p:cNvSpPr>
                <a:spLocks noChangeShapeType="1"/>
              </p:cNvSpPr>
              <p:nvPr/>
            </p:nvSpPr>
            <p:spPr bwMode="auto">
              <a:xfrm>
                <a:off x="2141" y="2640"/>
                <a:ext cx="1" cy="35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10" name="Line 324"/>
              <p:cNvSpPr>
                <a:spLocks noChangeShapeType="1"/>
              </p:cNvSpPr>
              <p:nvPr/>
            </p:nvSpPr>
            <p:spPr bwMode="auto">
              <a:xfrm>
                <a:off x="2162" y="2640"/>
                <a:ext cx="1" cy="35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11" name="Line 325"/>
              <p:cNvSpPr>
                <a:spLocks noChangeShapeType="1"/>
              </p:cNvSpPr>
              <p:nvPr/>
            </p:nvSpPr>
            <p:spPr bwMode="auto">
              <a:xfrm>
                <a:off x="2182" y="2640"/>
                <a:ext cx="1" cy="35"/>
              </a:xfrm>
              <a:prstGeom prst="line">
                <a:avLst/>
              </a:prstGeom>
              <a:noFill/>
              <a:ln w="793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12" name="Line 326"/>
              <p:cNvSpPr>
                <a:spLocks noChangeShapeType="1"/>
              </p:cNvSpPr>
              <p:nvPr/>
            </p:nvSpPr>
            <p:spPr bwMode="auto">
              <a:xfrm>
                <a:off x="1773" y="2533"/>
                <a:ext cx="57" cy="119"/>
              </a:xfrm>
              <a:prstGeom prst="line">
                <a:avLst/>
              </a:prstGeom>
              <a:noFill/>
              <a:ln w="7938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13" name="Line 327"/>
              <p:cNvSpPr>
                <a:spLocks noChangeShapeType="1"/>
              </p:cNvSpPr>
              <p:nvPr/>
            </p:nvSpPr>
            <p:spPr bwMode="auto">
              <a:xfrm>
                <a:off x="1814" y="2529"/>
                <a:ext cx="55" cy="121"/>
              </a:xfrm>
              <a:prstGeom prst="line">
                <a:avLst/>
              </a:prstGeom>
              <a:noFill/>
              <a:ln w="7938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14" name="Line 328"/>
              <p:cNvSpPr>
                <a:spLocks noChangeShapeType="1"/>
              </p:cNvSpPr>
              <p:nvPr/>
            </p:nvSpPr>
            <p:spPr bwMode="auto">
              <a:xfrm flipH="1">
                <a:off x="2050" y="2531"/>
                <a:ext cx="61" cy="125"/>
              </a:xfrm>
              <a:prstGeom prst="line">
                <a:avLst/>
              </a:prstGeom>
              <a:noFill/>
              <a:ln w="7938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015" name="Line 329"/>
              <p:cNvSpPr>
                <a:spLocks noChangeShapeType="1"/>
              </p:cNvSpPr>
              <p:nvPr/>
            </p:nvSpPr>
            <p:spPr bwMode="auto">
              <a:xfrm flipH="1">
                <a:off x="2092" y="2531"/>
                <a:ext cx="63" cy="126"/>
              </a:xfrm>
              <a:prstGeom prst="line">
                <a:avLst/>
              </a:prstGeom>
              <a:noFill/>
              <a:ln w="7938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</p:grpSp>
        <p:sp>
          <p:nvSpPr>
            <p:cNvPr id="676" name="Line 331"/>
            <p:cNvSpPr>
              <a:spLocks noChangeShapeType="1"/>
            </p:cNvSpPr>
            <p:nvPr/>
          </p:nvSpPr>
          <p:spPr bwMode="auto">
            <a:xfrm>
              <a:off x="3266" y="591"/>
              <a:ext cx="1" cy="2436"/>
            </a:xfrm>
            <a:prstGeom prst="line">
              <a:avLst/>
            </a:prstGeom>
            <a:noFill/>
            <a:ln w="7938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77" name="Line 332"/>
            <p:cNvSpPr>
              <a:spLocks noChangeShapeType="1"/>
            </p:cNvSpPr>
            <p:nvPr/>
          </p:nvSpPr>
          <p:spPr bwMode="auto">
            <a:xfrm>
              <a:off x="2083" y="3027"/>
              <a:ext cx="1183" cy="1"/>
            </a:xfrm>
            <a:prstGeom prst="line">
              <a:avLst/>
            </a:prstGeom>
            <a:noFill/>
            <a:ln w="7938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78" name="Line 333"/>
            <p:cNvSpPr>
              <a:spLocks noChangeShapeType="1"/>
            </p:cNvSpPr>
            <p:nvPr/>
          </p:nvSpPr>
          <p:spPr bwMode="auto">
            <a:xfrm flipH="1" flipV="1">
              <a:off x="2083" y="3027"/>
              <a:ext cx="1" cy="101"/>
            </a:xfrm>
            <a:prstGeom prst="line">
              <a:avLst/>
            </a:prstGeom>
            <a:noFill/>
            <a:ln w="7938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79" name="Line 334"/>
            <p:cNvSpPr>
              <a:spLocks noChangeShapeType="1"/>
            </p:cNvSpPr>
            <p:nvPr/>
          </p:nvSpPr>
          <p:spPr bwMode="auto">
            <a:xfrm>
              <a:off x="2735" y="1296"/>
              <a:ext cx="1" cy="86"/>
            </a:xfrm>
            <a:prstGeom prst="line">
              <a:avLst/>
            </a:prstGeom>
            <a:noFill/>
            <a:ln w="7938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80" name="Line 335"/>
            <p:cNvSpPr>
              <a:spLocks noChangeShapeType="1"/>
            </p:cNvSpPr>
            <p:nvPr/>
          </p:nvSpPr>
          <p:spPr bwMode="auto">
            <a:xfrm>
              <a:off x="2711" y="1296"/>
              <a:ext cx="1" cy="88"/>
            </a:xfrm>
            <a:prstGeom prst="line">
              <a:avLst/>
            </a:prstGeom>
            <a:noFill/>
            <a:ln w="7938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81" name="Line 336"/>
            <p:cNvSpPr>
              <a:spLocks noChangeShapeType="1"/>
            </p:cNvSpPr>
            <p:nvPr/>
          </p:nvSpPr>
          <p:spPr bwMode="auto">
            <a:xfrm flipH="1">
              <a:off x="2559" y="1214"/>
              <a:ext cx="428" cy="1"/>
            </a:xfrm>
            <a:prstGeom prst="line">
              <a:avLst/>
            </a:prstGeom>
            <a:noFill/>
            <a:ln w="17463">
              <a:solidFill>
                <a:srgbClr val="66FF33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82" name="Line 337"/>
            <p:cNvSpPr>
              <a:spLocks noChangeShapeType="1"/>
            </p:cNvSpPr>
            <p:nvPr/>
          </p:nvSpPr>
          <p:spPr bwMode="auto">
            <a:xfrm flipV="1">
              <a:off x="2552" y="1077"/>
              <a:ext cx="1" cy="127"/>
            </a:xfrm>
            <a:prstGeom prst="line">
              <a:avLst/>
            </a:prstGeom>
            <a:noFill/>
            <a:ln w="7938">
              <a:solidFill>
                <a:srgbClr val="66FF33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83" name="Line 338"/>
            <p:cNvSpPr>
              <a:spLocks noChangeShapeType="1"/>
            </p:cNvSpPr>
            <p:nvPr/>
          </p:nvSpPr>
          <p:spPr bwMode="auto">
            <a:xfrm flipV="1">
              <a:off x="2577" y="1077"/>
              <a:ext cx="1" cy="131"/>
            </a:xfrm>
            <a:prstGeom prst="line">
              <a:avLst/>
            </a:prstGeom>
            <a:noFill/>
            <a:ln w="7938">
              <a:solidFill>
                <a:srgbClr val="66FF33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84" name="Line 339"/>
            <p:cNvSpPr>
              <a:spLocks noChangeShapeType="1"/>
            </p:cNvSpPr>
            <p:nvPr/>
          </p:nvSpPr>
          <p:spPr bwMode="auto">
            <a:xfrm flipV="1">
              <a:off x="2622" y="1077"/>
              <a:ext cx="1" cy="131"/>
            </a:xfrm>
            <a:prstGeom prst="line">
              <a:avLst/>
            </a:prstGeom>
            <a:noFill/>
            <a:ln w="7938">
              <a:solidFill>
                <a:srgbClr val="66FF33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85" name="Line 340"/>
            <p:cNvSpPr>
              <a:spLocks noChangeShapeType="1"/>
            </p:cNvSpPr>
            <p:nvPr/>
          </p:nvSpPr>
          <p:spPr bwMode="auto">
            <a:xfrm flipV="1">
              <a:off x="2647" y="1079"/>
              <a:ext cx="1" cy="131"/>
            </a:xfrm>
            <a:prstGeom prst="line">
              <a:avLst/>
            </a:prstGeom>
            <a:noFill/>
            <a:ln w="7938">
              <a:solidFill>
                <a:srgbClr val="66FF33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86" name="Line 341"/>
            <p:cNvSpPr>
              <a:spLocks noChangeShapeType="1"/>
            </p:cNvSpPr>
            <p:nvPr/>
          </p:nvSpPr>
          <p:spPr bwMode="auto">
            <a:xfrm flipH="1" flipV="1">
              <a:off x="2302" y="1222"/>
              <a:ext cx="5" cy="180"/>
            </a:xfrm>
            <a:prstGeom prst="line">
              <a:avLst/>
            </a:prstGeom>
            <a:noFill/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87" name="Line 342"/>
            <p:cNvSpPr>
              <a:spLocks noChangeShapeType="1"/>
            </p:cNvSpPr>
            <p:nvPr/>
          </p:nvSpPr>
          <p:spPr bwMode="auto">
            <a:xfrm flipH="1">
              <a:off x="2131" y="1222"/>
              <a:ext cx="170" cy="1"/>
            </a:xfrm>
            <a:prstGeom prst="line">
              <a:avLst/>
            </a:prstGeom>
            <a:noFill/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88" name="Line 343"/>
            <p:cNvSpPr>
              <a:spLocks noChangeShapeType="1"/>
            </p:cNvSpPr>
            <p:nvPr/>
          </p:nvSpPr>
          <p:spPr bwMode="auto">
            <a:xfrm flipV="1">
              <a:off x="2131" y="866"/>
              <a:ext cx="1" cy="356"/>
            </a:xfrm>
            <a:prstGeom prst="line">
              <a:avLst/>
            </a:prstGeom>
            <a:noFill/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89" name="Line 344"/>
            <p:cNvSpPr>
              <a:spLocks noChangeShapeType="1"/>
            </p:cNvSpPr>
            <p:nvPr/>
          </p:nvSpPr>
          <p:spPr bwMode="auto">
            <a:xfrm>
              <a:off x="2133" y="866"/>
              <a:ext cx="234" cy="1"/>
            </a:xfrm>
            <a:prstGeom prst="line">
              <a:avLst/>
            </a:prstGeom>
            <a:noFill/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90" name="Line 345"/>
            <p:cNvSpPr>
              <a:spLocks noChangeShapeType="1"/>
            </p:cNvSpPr>
            <p:nvPr/>
          </p:nvSpPr>
          <p:spPr bwMode="auto">
            <a:xfrm flipV="1">
              <a:off x="2366" y="731"/>
              <a:ext cx="1" cy="134"/>
            </a:xfrm>
            <a:prstGeom prst="line">
              <a:avLst/>
            </a:prstGeom>
            <a:noFill/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91" name="Line 346"/>
            <p:cNvSpPr>
              <a:spLocks noChangeShapeType="1"/>
            </p:cNvSpPr>
            <p:nvPr/>
          </p:nvSpPr>
          <p:spPr bwMode="auto">
            <a:xfrm flipV="1">
              <a:off x="2272" y="1263"/>
              <a:ext cx="1" cy="135"/>
            </a:xfrm>
            <a:prstGeom prst="line">
              <a:avLst/>
            </a:prstGeom>
            <a:noFill/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92" name="Line 347"/>
            <p:cNvSpPr>
              <a:spLocks noChangeShapeType="1"/>
            </p:cNvSpPr>
            <p:nvPr/>
          </p:nvSpPr>
          <p:spPr bwMode="auto">
            <a:xfrm flipH="1" flipV="1">
              <a:off x="2101" y="1264"/>
              <a:ext cx="165" cy="4"/>
            </a:xfrm>
            <a:prstGeom prst="line">
              <a:avLst/>
            </a:prstGeom>
            <a:noFill/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93" name="Line 348"/>
            <p:cNvSpPr>
              <a:spLocks noChangeShapeType="1"/>
            </p:cNvSpPr>
            <p:nvPr/>
          </p:nvSpPr>
          <p:spPr bwMode="auto">
            <a:xfrm flipH="1" flipV="1">
              <a:off x="2098" y="833"/>
              <a:ext cx="5" cy="432"/>
            </a:xfrm>
            <a:prstGeom prst="line">
              <a:avLst/>
            </a:prstGeom>
            <a:noFill/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94" name="Line 349"/>
            <p:cNvSpPr>
              <a:spLocks noChangeShapeType="1"/>
            </p:cNvSpPr>
            <p:nvPr/>
          </p:nvSpPr>
          <p:spPr bwMode="auto">
            <a:xfrm>
              <a:off x="2103" y="833"/>
              <a:ext cx="226" cy="1"/>
            </a:xfrm>
            <a:prstGeom prst="line">
              <a:avLst/>
            </a:prstGeom>
            <a:noFill/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95" name="Line 350"/>
            <p:cNvSpPr>
              <a:spLocks noChangeShapeType="1"/>
            </p:cNvSpPr>
            <p:nvPr/>
          </p:nvSpPr>
          <p:spPr bwMode="auto">
            <a:xfrm flipH="1" flipV="1">
              <a:off x="2326" y="735"/>
              <a:ext cx="5" cy="99"/>
            </a:xfrm>
            <a:prstGeom prst="line">
              <a:avLst/>
            </a:prstGeom>
            <a:noFill/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grpSp>
          <p:nvGrpSpPr>
            <p:cNvPr id="696" name="Group 420"/>
            <p:cNvGrpSpPr>
              <a:grpSpLocks/>
            </p:cNvGrpSpPr>
            <p:nvPr/>
          </p:nvGrpSpPr>
          <p:grpSpPr bwMode="auto">
            <a:xfrm>
              <a:off x="611" y="559"/>
              <a:ext cx="271" cy="504"/>
              <a:chOff x="611" y="559"/>
              <a:chExt cx="271" cy="504"/>
            </a:xfrm>
          </p:grpSpPr>
          <p:grpSp>
            <p:nvGrpSpPr>
              <p:cNvPr id="901" name="Group 379"/>
              <p:cNvGrpSpPr>
                <a:grpSpLocks/>
              </p:cNvGrpSpPr>
              <p:nvPr/>
            </p:nvGrpSpPr>
            <p:grpSpPr bwMode="auto">
              <a:xfrm>
                <a:off x="650" y="559"/>
                <a:ext cx="203" cy="146"/>
                <a:chOff x="650" y="559"/>
                <a:chExt cx="203" cy="146"/>
              </a:xfrm>
            </p:grpSpPr>
            <p:sp>
              <p:nvSpPr>
                <p:cNvPr id="942" name="Oval 351"/>
                <p:cNvSpPr>
                  <a:spLocks noChangeArrowheads="1"/>
                </p:cNvSpPr>
                <p:nvPr/>
              </p:nvSpPr>
              <p:spPr bwMode="auto">
                <a:xfrm>
                  <a:off x="654" y="559"/>
                  <a:ext cx="196" cy="140"/>
                </a:xfrm>
                <a:prstGeom prst="ellipse">
                  <a:avLst/>
                </a:prstGeom>
                <a:solidFill>
                  <a:srgbClr val="C0C0C0"/>
                </a:solidFill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43" name="Rectangle 352"/>
                <p:cNvSpPr>
                  <a:spLocks noChangeArrowheads="1"/>
                </p:cNvSpPr>
                <p:nvPr/>
              </p:nvSpPr>
              <p:spPr bwMode="auto">
                <a:xfrm>
                  <a:off x="684" y="643"/>
                  <a:ext cx="134" cy="32"/>
                </a:xfrm>
                <a:prstGeom prst="rect">
                  <a:avLst/>
                </a:prstGeom>
                <a:solidFill>
                  <a:srgbClr val="C0C0C0"/>
                </a:solidFill>
                <a:ln w="7938">
                  <a:solidFill>
                    <a:srgbClr val="00008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44" name="Line 353"/>
                <p:cNvSpPr>
                  <a:spLocks noChangeShapeType="1"/>
                </p:cNvSpPr>
                <p:nvPr/>
              </p:nvSpPr>
              <p:spPr bwMode="auto">
                <a:xfrm flipV="1">
                  <a:off x="686" y="605"/>
                  <a:ext cx="28" cy="37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45" name="Line 354"/>
                <p:cNvSpPr>
                  <a:spLocks noChangeShapeType="1"/>
                </p:cNvSpPr>
                <p:nvPr/>
              </p:nvSpPr>
              <p:spPr bwMode="auto">
                <a:xfrm>
                  <a:off x="791" y="602"/>
                  <a:ext cx="26" cy="39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46" name="Line 355"/>
                <p:cNvSpPr>
                  <a:spLocks noChangeShapeType="1"/>
                </p:cNvSpPr>
                <p:nvPr/>
              </p:nvSpPr>
              <p:spPr bwMode="auto">
                <a:xfrm flipV="1">
                  <a:off x="715" y="594"/>
                  <a:ext cx="1" cy="10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47" name="Line 356"/>
                <p:cNvSpPr>
                  <a:spLocks noChangeShapeType="1"/>
                </p:cNvSpPr>
                <p:nvPr/>
              </p:nvSpPr>
              <p:spPr bwMode="auto">
                <a:xfrm>
                  <a:off x="716" y="593"/>
                  <a:ext cx="9" cy="1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48" name="Line 357"/>
                <p:cNvSpPr>
                  <a:spLocks noChangeShapeType="1"/>
                </p:cNvSpPr>
                <p:nvPr/>
              </p:nvSpPr>
              <p:spPr bwMode="auto">
                <a:xfrm>
                  <a:off x="725" y="593"/>
                  <a:ext cx="1" cy="8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49" name="Line 358"/>
                <p:cNvSpPr>
                  <a:spLocks noChangeShapeType="1"/>
                </p:cNvSpPr>
                <p:nvPr/>
              </p:nvSpPr>
              <p:spPr bwMode="auto">
                <a:xfrm>
                  <a:off x="725" y="601"/>
                  <a:ext cx="55" cy="1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50" name="Line 359"/>
                <p:cNvSpPr>
                  <a:spLocks noChangeShapeType="1"/>
                </p:cNvSpPr>
                <p:nvPr/>
              </p:nvSpPr>
              <p:spPr bwMode="auto">
                <a:xfrm flipV="1">
                  <a:off x="780" y="593"/>
                  <a:ext cx="1" cy="8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51" name="Line 360"/>
                <p:cNvSpPr>
                  <a:spLocks noChangeShapeType="1"/>
                </p:cNvSpPr>
                <p:nvPr/>
              </p:nvSpPr>
              <p:spPr bwMode="auto">
                <a:xfrm>
                  <a:off x="780" y="592"/>
                  <a:ext cx="10" cy="1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52" name="Line 361"/>
                <p:cNvSpPr>
                  <a:spLocks noChangeShapeType="1"/>
                </p:cNvSpPr>
                <p:nvPr/>
              </p:nvSpPr>
              <p:spPr bwMode="auto">
                <a:xfrm>
                  <a:off x="790" y="592"/>
                  <a:ext cx="1" cy="10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53" name="Line 362"/>
                <p:cNvSpPr>
                  <a:spLocks noChangeShapeType="1"/>
                </p:cNvSpPr>
                <p:nvPr/>
              </p:nvSpPr>
              <p:spPr bwMode="auto">
                <a:xfrm>
                  <a:off x="729" y="609"/>
                  <a:ext cx="51" cy="1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54" name="Line 363"/>
                <p:cNvSpPr>
                  <a:spLocks noChangeShapeType="1"/>
                </p:cNvSpPr>
                <p:nvPr/>
              </p:nvSpPr>
              <p:spPr bwMode="auto">
                <a:xfrm>
                  <a:off x="718" y="636"/>
                  <a:ext cx="70" cy="1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55" name="Line 364"/>
                <p:cNvSpPr>
                  <a:spLocks noChangeShapeType="1"/>
                </p:cNvSpPr>
                <p:nvPr/>
              </p:nvSpPr>
              <p:spPr bwMode="auto">
                <a:xfrm flipH="1">
                  <a:off x="719" y="609"/>
                  <a:ext cx="8" cy="25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56" name="Line 365"/>
                <p:cNvSpPr>
                  <a:spLocks noChangeShapeType="1"/>
                </p:cNvSpPr>
                <p:nvPr/>
              </p:nvSpPr>
              <p:spPr bwMode="auto">
                <a:xfrm>
                  <a:off x="780" y="608"/>
                  <a:ext cx="9" cy="27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57" name="Line 366"/>
                <p:cNvSpPr>
                  <a:spLocks noChangeShapeType="1"/>
                </p:cNvSpPr>
                <p:nvPr/>
              </p:nvSpPr>
              <p:spPr bwMode="auto">
                <a:xfrm flipV="1">
                  <a:off x="656" y="626"/>
                  <a:ext cx="41" cy="4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58" name="Line 367"/>
                <p:cNvSpPr>
                  <a:spLocks noChangeShapeType="1"/>
                </p:cNvSpPr>
                <p:nvPr/>
              </p:nvSpPr>
              <p:spPr bwMode="auto">
                <a:xfrm flipH="1" flipV="1">
                  <a:off x="804" y="623"/>
                  <a:ext cx="45" cy="5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59" name="Line 368"/>
                <p:cNvSpPr>
                  <a:spLocks noChangeShapeType="1"/>
                </p:cNvSpPr>
                <p:nvPr/>
              </p:nvSpPr>
              <p:spPr bwMode="auto">
                <a:xfrm>
                  <a:off x="726" y="594"/>
                  <a:ext cx="54" cy="1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60" name="Line 369"/>
                <p:cNvSpPr>
                  <a:spLocks noChangeShapeType="1"/>
                </p:cNvSpPr>
                <p:nvPr/>
              </p:nvSpPr>
              <p:spPr bwMode="auto">
                <a:xfrm flipV="1">
                  <a:off x="656" y="617"/>
                  <a:ext cx="49" cy="4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61" name="Line 370"/>
                <p:cNvSpPr>
                  <a:spLocks noChangeShapeType="1"/>
                </p:cNvSpPr>
                <p:nvPr/>
              </p:nvSpPr>
              <p:spPr bwMode="auto">
                <a:xfrm>
                  <a:off x="803" y="615"/>
                  <a:ext cx="44" cy="4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62" name="Line 371"/>
                <p:cNvSpPr>
                  <a:spLocks noChangeShapeType="1"/>
                </p:cNvSpPr>
                <p:nvPr/>
              </p:nvSpPr>
              <p:spPr bwMode="auto">
                <a:xfrm>
                  <a:off x="727" y="617"/>
                  <a:ext cx="53" cy="1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63" name="Line 372"/>
                <p:cNvSpPr>
                  <a:spLocks noChangeShapeType="1"/>
                </p:cNvSpPr>
                <p:nvPr/>
              </p:nvSpPr>
              <p:spPr bwMode="auto">
                <a:xfrm>
                  <a:off x="725" y="626"/>
                  <a:ext cx="59" cy="1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64" name="Line 373"/>
                <p:cNvSpPr>
                  <a:spLocks noChangeShapeType="1"/>
                </p:cNvSpPr>
                <p:nvPr/>
              </p:nvSpPr>
              <p:spPr bwMode="auto">
                <a:xfrm flipH="1">
                  <a:off x="735" y="609"/>
                  <a:ext cx="5" cy="25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65" name="Line 374"/>
                <p:cNvSpPr>
                  <a:spLocks noChangeShapeType="1"/>
                </p:cNvSpPr>
                <p:nvPr/>
              </p:nvSpPr>
              <p:spPr bwMode="auto">
                <a:xfrm>
                  <a:off x="767" y="609"/>
                  <a:ext cx="4" cy="25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66" name="Line 375"/>
                <p:cNvSpPr>
                  <a:spLocks noChangeShapeType="1"/>
                </p:cNvSpPr>
                <p:nvPr/>
              </p:nvSpPr>
              <p:spPr bwMode="auto">
                <a:xfrm flipH="1">
                  <a:off x="753" y="609"/>
                  <a:ext cx="1" cy="25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67" name="Freeform 376"/>
                <p:cNvSpPr>
                  <a:spLocks/>
                </p:cNvSpPr>
                <p:nvPr/>
              </p:nvSpPr>
              <p:spPr bwMode="auto">
                <a:xfrm>
                  <a:off x="650" y="629"/>
                  <a:ext cx="41" cy="54"/>
                </a:xfrm>
                <a:custGeom>
                  <a:avLst/>
                  <a:gdLst/>
                  <a:ahLst/>
                  <a:cxnLst>
                    <a:cxn ang="0">
                      <a:pos x="0" y="9"/>
                    </a:cxn>
                    <a:cxn ang="0">
                      <a:pos x="11" y="55"/>
                    </a:cxn>
                    <a:cxn ang="0">
                      <a:pos x="32" y="78"/>
                    </a:cxn>
                    <a:cxn ang="0">
                      <a:pos x="62" y="106"/>
                    </a:cxn>
                    <a:cxn ang="0">
                      <a:pos x="62" y="24"/>
                    </a:cxn>
                    <a:cxn ang="0">
                      <a:pos x="82" y="0"/>
                    </a:cxn>
                    <a:cxn ang="0">
                      <a:pos x="0" y="9"/>
                    </a:cxn>
                  </a:cxnLst>
                  <a:rect l="0" t="0" r="r" b="b"/>
                  <a:pathLst>
                    <a:path w="82" h="106">
                      <a:moveTo>
                        <a:pt x="0" y="9"/>
                      </a:moveTo>
                      <a:lnTo>
                        <a:pt x="11" y="55"/>
                      </a:lnTo>
                      <a:lnTo>
                        <a:pt x="32" y="78"/>
                      </a:lnTo>
                      <a:lnTo>
                        <a:pt x="62" y="106"/>
                      </a:lnTo>
                      <a:lnTo>
                        <a:pt x="62" y="24"/>
                      </a:lnTo>
                      <a:lnTo>
                        <a:pt x="82" y="0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68" name="Freeform 377"/>
                <p:cNvSpPr>
                  <a:spLocks/>
                </p:cNvSpPr>
                <p:nvPr/>
              </p:nvSpPr>
              <p:spPr bwMode="auto">
                <a:xfrm>
                  <a:off x="810" y="626"/>
                  <a:ext cx="43" cy="56"/>
                </a:xfrm>
                <a:custGeom>
                  <a:avLst/>
                  <a:gdLst/>
                  <a:ahLst/>
                  <a:cxnLst>
                    <a:cxn ang="0">
                      <a:pos x="85" y="13"/>
                    </a:cxn>
                    <a:cxn ang="0">
                      <a:pos x="75" y="51"/>
                    </a:cxn>
                    <a:cxn ang="0">
                      <a:pos x="56" y="78"/>
                    </a:cxn>
                    <a:cxn ang="0">
                      <a:pos x="40" y="99"/>
                    </a:cxn>
                    <a:cxn ang="0">
                      <a:pos x="19" y="112"/>
                    </a:cxn>
                    <a:cxn ang="0">
                      <a:pos x="19" y="26"/>
                    </a:cxn>
                    <a:cxn ang="0">
                      <a:pos x="0" y="0"/>
                    </a:cxn>
                    <a:cxn ang="0">
                      <a:pos x="85" y="13"/>
                    </a:cxn>
                  </a:cxnLst>
                  <a:rect l="0" t="0" r="r" b="b"/>
                  <a:pathLst>
                    <a:path w="85" h="112">
                      <a:moveTo>
                        <a:pt x="85" y="13"/>
                      </a:moveTo>
                      <a:lnTo>
                        <a:pt x="75" y="51"/>
                      </a:lnTo>
                      <a:lnTo>
                        <a:pt x="56" y="78"/>
                      </a:lnTo>
                      <a:lnTo>
                        <a:pt x="40" y="99"/>
                      </a:lnTo>
                      <a:lnTo>
                        <a:pt x="19" y="112"/>
                      </a:lnTo>
                      <a:lnTo>
                        <a:pt x="19" y="26"/>
                      </a:lnTo>
                      <a:lnTo>
                        <a:pt x="0" y="0"/>
                      </a:lnTo>
                      <a:lnTo>
                        <a:pt x="85" y="1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69" name="Freeform 378"/>
                <p:cNvSpPr>
                  <a:spLocks/>
                </p:cNvSpPr>
                <p:nvPr/>
              </p:nvSpPr>
              <p:spPr bwMode="auto">
                <a:xfrm>
                  <a:off x="679" y="677"/>
                  <a:ext cx="142" cy="2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2" y="0"/>
                    </a:cxn>
                    <a:cxn ang="0">
                      <a:pos x="282" y="9"/>
                    </a:cxn>
                    <a:cxn ang="0">
                      <a:pos x="242" y="31"/>
                    </a:cxn>
                    <a:cxn ang="0">
                      <a:pos x="191" y="49"/>
                    </a:cxn>
                    <a:cxn ang="0">
                      <a:pos x="127" y="54"/>
                    </a:cxn>
                    <a:cxn ang="0">
                      <a:pos x="52" y="37"/>
                    </a:cxn>
                    <a:cxn ang="0">
                      <a:pos x="8" y="1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2" h="54">
                      <a:moveTo>
                        <a:pt x="0" y="0"/>
                      </a:moveTo>
                      <a:lnTo>
                        <a:pt x="282" y="0"/>
                      </a:lnTo>
                      <a:lnTo>
                        <a:pt x="282" y="9"/>
                      </a:lnTo>
                      <a:lnTo>
                        <a:pt x="242" y="31"/>
                      </a:lnTo>
                      <a:lnTo>
                        <a:pt x="191" y="49"/>
                      </a:lnTo>
                      <a:lnTo>
                        <a:pt x="127" y="54"/>
                      </a:lnTo>
                      <a:lnTo>
                        <a:pt x="52" y="37"/>
                      </a:lnTo>
                      <a:lnTo>
                        <a:pt x="8" y="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</p:grpSp>
          <p:grpSp>
            <p:nvGrpSpPr>
              <p:cNvPr id="902" name="Group 419"/>
              <p:cNvGrpSpPr>
                <a:grpSpLocks/>
              </p:cNvGrpSpPr>
              <p:nvPr/>
            </p:nvGrpSpPr>
            <p:grpSpPr bwMode="auto">
              <a:xfrm>
                <a:off x="611" y="774"/>
                <a:ext cx="271" cy="289"/>
                <a:chOff x="611" y="774"/>
                <a:chExt cx="271" cy="289"/>
              </a:xfrm>
            </p:grpSpPr>
            <p:sp>
              <p:nvSpPr>
                <p:cNvPr id="903" name="AutoShape 380"/>
                <p:cNvSpPr>
                  <a:spLocks noChangeArrowheads="1"/>
                </p:cNvSpPr>
                <p:nvPr/>
              </p:nvSpPr>
              <p:spPr bwMode="auto">
                <a:xfrm>
                  <a:off x="647" y="774"/>
                  <a:ext cx="215" cy="157"/>
                </a:xfrm>
                <a:prstGeom prst="roundRect">
                  <a:avLst>
                    <a:gd name="adj" fmla="val 12074"/>
                  </a:avLst>
                </a:prstGeom>
                <a:solidFill>
                  <a:srgbClr val="808080"/>
                </a:solidFill>
                <a:ln w="7938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04" name="AutoShape 381"/>
                <p:cNvSpPr>
                  <a:spLocks noChangeArrowheads="1"/>
                </p:cNvSpPr>
                <p:nvPr/>
              </p:nvSpPr>
              <p:spPr bwMode="auto">
                <a:xfrm>
                  <a:off x="669" y="796"/>
                  <a:ext cx="170" cy="112"/>
                </a:xfrm>
                <a:prstGeom prst="roundRect">
                  <a:avLst>
                    <a:gd name="adj" fmla="val 14116"/>
                  </a:avLst>
                </a:prstGeom>
                <a:solidFill>
                  <a:srgbClr val="C0C0C0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05" name="Freeform 382"/>
                <p:cNvSpPr>
                  <a:spLocks/>
                </p:cNvSpPr>
                <p:nvPr/>
              </p:nvSpPr>
              <p:spPr bwMode="auto">
                <a:xfrm>
                  <a:off x="666" y="929"/>
                  <a:ext cx="164" cy="14"/>
                </a:xfrm>
                <a:custGeom>
                  <a:avLst/>
                  <a:gdLst/>
                  <a:ahLst/>
                  <a:cxnLst>
                    <a:cxn ang="0">
                      <a:pos x="37" y="0"/>
                    </a:cxn>
                    <a:cxn ang="0">
                      <a:pos x="0" y="29"/>
                    </a:cxn>
                    <a:cxn ang="0">
                      <a:pos x="327" y="29"/>
                    </a:cxn>
                    <a:cxn ang="0">
                      <a:pos x="294" y="0"/>
                    </a:cxn>
                    <a:cxn ang="0">
                      <a:pos x="290" y="0"/>
                    </a:cxn>
                  </a:cxnLst>
                  <a:rect l="0" t="0" r="r" b="b"/>
                  <a:pathLst>
                    <a:path w="327" h="29">
                      <a:moveTo>
                        <a:pt x="37" y="0"/>
                      </a:moveTo>
                      <a:lnTo>
                        <a:pt x="0" y="29"/>
                      </a:lnTo>
                      <a:lnTo>
                        <a:pt x="327" y="29"/>
                      </a:lnTo>
                      <a:lnTo>
                        <a:pt x="294" y="0"/>
                      </a:lnTo>
                      <a:lnTo>
                        <a:pt x="290" y="0"/>
                      </a:lnTo>
                    </a:path>
                  </a:pathLst>
                </a:custGeom>
                <a:noFill/>
                <a:ln w="7938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06" name="Rectangle 383"/>
                <p:cNvSpPr>
                  <a:spLocks noChangeArrowheads="1"/>
                </p:cNvSpPr>
                <p:nvPr/>
              </p:nvSpPr>
              <p:spPr bwMode="auto">
                <a:xfrm>
                  <a:off x="638" y="942"/>
                  <a:ext cx="227" cy="57"/>
                </a:xfrm>
                <a:prstGeom prst="rect">
                  <a:avLst/>
                </a:prstGeom>
                <a:solidFill>
                  <a:srgbClr val="808080"/>
                </a:solidFill>
                <a:ln w="7938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07" name="Line 384"/>
                <p:cNvSpPr>
                  <a:spLocks noChangeShapeType="1"/>
                </p:cNvSpPr>
                <p:nvPr/>
              </p:nvSpPr>
              <p:spPr bwMode="auto">
                <a:xfrm>
                  <a:off x="774" y="943"/>
                  <a:ext cx="1" cy="54"/>
                </a:xfrm>
                <a:prstGeom prst="line">
                  <a:avLst/>
                </a:prstGeom>
                <a:noFill/>
                <a:ln w="7938">
                  <a:solidFill>
                    <a:srgbClr val="A0A0A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08" name="Oval 385"/>
                <p:cNvSpPr>
                  <a:spLocks noChangeArrowheads="1"/>
                </p:cNvSpPr>
                <p:nvPr/>
              </p:nvSpPr>
              <p:spPr bwMode="auto">
                <a:xfrm>
                  <a:off x="790" y="952"/>
                  <a:ext cx="60" cy="11"/>
                </a:xfrm>
                <a:prstGeom prst="ellipse">
                  <a:avLst/>
                </a:prstGeom>
                <a:noFill/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09" name="Rectangle 386"/>
                <p:cNvSpPr>
                  <a:spLocks noChangeArrowheads="1"/>
                </p:cNvSpPr>
                <p:nvPr/>
              </p:nvSpPr>
              <p:spPr bwMode="auto">
                <a:xfrm>
                  <a:off x="819" y="913"/>
                  <a:ext cx="15" cy="11"/>
                </a:xfrm>
                <a:prstGeom prst="rect">
                  <a:avLst/>
                </a:prstGeom>
                <a:solidFill>
                  <a:srgbClr val="00FF00"/>
                </a:solidFill>
                <a:ln w="7938">
                  <a:solidFill>
                    <a:srgbClr val="008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10" name="Rectangle 387"/>
                <p:cNvSpPr>
                  <a:spLocks noChangeArrowheads="1"/>
                </p:cNvSpPr>
                <p:nvPr/>
              </p:nvSpPr>
              <p:spPr bwMode="auto">
                <a:xfrm>
                  <a:off x="786" y="969"/>
                  <a:ext cx="65" cy="11"/>
                </a:xfrm>
                <a:prstGeom prst="rect">
                  <a:avLst/>
                </a:prstGeom>
                <a:noFill/>
                <a:ln w="7938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11" name="Oval 388"/>
                <p:cNvSpPr>
                  <a:spLocks noChangeArrowheads="1"/>
                </p:cNvSpPr>
                <p:nvPr/>
              </p:nvSpPr>
              <p:spPr bwMode="auto">
                <a:xfrm>
                  <a:off x="662" y="956"/>
                  <a:ext cx="13" cy="11"/>
                </a:xfrm>
                <a:prstGeom prst="ellipse">
                  <a:avLst/>
                </a:prstGeom>
                <a:solidFill>
                  <a:srgbClr val="008080"/>
                </a:solidFill>
                <a:ln w="7938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12" name="Oval 389"/>
                <p:cNvSpPr>
                  <a:spLocks noChangeArrowheads="1"/>
                </p:cNvSpPr>
                <p:nvPr/>
              </p:nvSpPr>
              <p:spPr bwMode="auto">
                <a:xfrm>
                  <a:off x="690" y="956"/>
                  <a:ext cx="14" cy="11"/>
                </a:xfrm>
                <a:prstGeom prst="ellipse">
                  <a:avLst/>
                </a:prstGeom>
                <a:solidFill>
                  <a:srgbClr val="008080"/>
                </a:solidFill>
                <a:ln w="7938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13" name="Oval 390"/>
                <p:cNvSpPr>
                  <a:spLocks noChangeArrowheads="1"/>
                </p:cNvSpPr>
                <p:nvPr/>
              </p:nvSpPr>
              <p:spPr bwMode="auto">
                <a:xfrm>
                  <a:off x="720" y="957"/>
                  <a:ext cx="13" cy="10"/>
                </a:xfrm>
                <a:prstGeom prst="ellipse">
                  <a:avLst/>
                </a:prstGeom>
                <a:solidFill>
                  <a:srgbClr val="008080"/>
                </a:solidFill>
                <a:ln w="7938">
                  <a:solidFill>
                    <a:srgbClr val="00FF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14" name="Freeform 391"/>
                <p:cNvSpPr>
                  <a:spLocks/>
                </p:cNvSpPr>
                <p:nvPr/>
              </p:nvSpPr>
              <p:spPr bwMode="auto">
                <a:xfrm>
                  <a:off x="613" y="1009"/>
                  <a:ext cx="267" cy="43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487" y="0"/>
                    </a:cxn>
                    <a:cxn ang="0">
                      <a:pos x="532" y="86"/>
                    </a:cxn>
                    <a:cxn ang="0">
                      <a:pos x="0" y="86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532" h="86">
                      <a:moveTo>
                        <a:pt x="36" y="0"/>
                      </a:moveTo>
                      <a:lnTo>
                        <a:pt x="487" y="0"/>
                      </a:lnTo>
                      <a:lnTo>
                        <a:pt x="532" y="86"/>
                      </a:lnTo>
                      <a:lnTo>
                        <a:pt x="0" y="86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7938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15" name="Rectangle 392"/>
                <p:cNvSpPr>
                  <a:spLocks noChangeArrowheads="1"/>
                </p:cNvSpPr>
                <p:nvPr/>
              </p:nvSpPr>
              <p:spPr bwMode="auto">
                <a:xfrm>
                  <a:off x="611" y="1051"/>
                  <a:ext cx="271" cy="12"/>
                </a:xfrm>
                <a:prstGeom prst="rect">
                  <a:avLst/>
                </a:prstGeom>
                <a:solidFill>
                  <a:srgbClr val="000000"/>
                </a:solidFill>
                <a:ln w="7938">
                  <a:solidFill>
                    <a:srgbClr val="80808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16" name="Line 393"/>
                <p:cNvSpPr>
                  <a:spLocks noChangeShapeType="1"/>
                </p:cNvSpPr>
                <p:nvPr/>
              </p:nvSpPr>
              <p:spPr bwMode="auto">
                <a:xfrm>
                  <a:off x="642" y="1021"/>
                  <a:ext cx="160" cy="1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17" name="Line 394"/>
                <p:cNvSpPr>
                  <a:spLocks noChangeShapeType="1"/>
                </p:cNvSpPr>
                <p:nvPr/>
              </p:nvSpPr>
              <p:spPr bwMode="auto">
                <a:xfrm>
                  <a:off x="644" y="1034"/>
                  <a:ext cx="164" cy="1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18" name="Line 395"/>
                <p:cNvSpPr>
                  <a:spLocks noChangeShapeType="1"/>
                </p:cNvSpPr>
                <p:nvPr/>
              </p:nvSpPr>
              <p:spPr bwMode="auto">
                <a:xfrm>
                  <a:off x="632" y="1044"/>
                  <a:ext cx="186" cy="1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19" name="Line 396"/>
                <p:cNvSpPr>
                  <a:spLocks noChangeShapeType="1"/>
                </p:cNvSpPr>
                <p:nvPr/>
              </p:nvSpPr>
              <p:spPr bwMode="auto">
                <a:xfrm flipH="1">
                  <a:off x="632" y="1021"/>
                  <a:ext cx="12" cy="23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20" name="Line 397"/>
                <p:cNvSpPr>
                  <a:spLocks noChangeShapeType="1"/>
                </p:cNvSpPr>
                <p:nvPr/>
              </p:nvSpPr>
              <p:spPr bwMode="auto">
                <a:xfrm flipH="1">
                  <a:off x="649" y="1020"/>
                  <a:ext cx="7" cy="22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21" name="Line 398"/>
                <p:cNvSpPr>
                  <a:spLocks noChangeShapeType="1"/>
                </p:cNvSpPr>
                <p:nvPr/>
              </p:nvSpPr>
              <p:spPr bwMode="auto">
                <a:xfrm flipH="1">
                  <a:off x="664" y="1021"/>
                  <a:ext cx="5" cy="23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22" name="Line 399"/>
                <p:cNvSpPr>
                  <a:spLocks noChangeShapeType="1"/>
                </p:cNvSpPr>
                <p:nvPr/>
              </p:nvSpPr>
              <p:spPr bwMode="auto">
                <a:xfrm>
                  <a:off x="718" y="1021"/>
                  <a:ext cx="2" cy="23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23" name="Line 400"/>
                <p:cNvSpPr>
                  <a:spLocks noChangeShapeType="1"/>
                </p:cNvSpPr>
                <p:nvPr/>
              </p:nvSpPr>
              <p:spPr bwMode="auto">
                <a:xfrm>
                  <a:off x="802" y="1021"/>
                  <a:ext cx="14" cy="23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24" name="Line 401"/>
                <p:cNvSpPr>
                  <a:spLocks noChangeShapeType="1"/>
                </p:cNvSpPr>
                <p:nvPr/>
              </p:nvSpPr>
              <p:spPr bwMode="auto">
                <a:xfrm>
                  <a:off x="814" y="1021"/>
                  <a:ext cx="37" cy="1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25" name="Line 402"/>
                <p:cNvSpPr>
                  <a:spLocks noChangeShapeType="1"/>
                </p:cNvSpPr>
                <p:nvPr/>
              </p:nvSpPr>
              <p:spPr bwMode="auto">
                <a:xfrm>
                  <a:off x="822" y="1034"/>
                  <a:ext cx="35" cy="1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26" name="Line 403"/>
                <p:cNvSpPr>
                  <a:spLocks noChangeShapeType="1"/>
                </p:cNvSpPr>
                <p:nvPr/>
              </p:nvSpPr>
              <p:spPr bwMode="auto">
                <a:xfrm>
                  <a:off x="828" y="1048"/>
                  <a:ext cx="39" cy="1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27" name="Line 404"/>
                <p:cNvSpPr>
                  <a:spLocks noChangeShapeType="1"/>
                </p:cNvSpPr>
                <p:nvPr/>
              </p:nvSpPr>
              <p:spPr bwMode="auto">
                <a:xfrm>
                  <a:off x="815" y="1022"/>
                  <a:ext cx="15" cy="25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28" name="Line 405"/>
                <p:cNvSpPr>
                  <a:spLocks noChangeShapeType="1"/>
                </p:cNvSpPr>
                <p:nvPr/>
              </p:nvSpPr>
              <p:spPr bwMode="auto">
                <a:xfrm>
                  <a:off x="851" y="1021"/>
                  <a:ext cx="17" cy="26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29" name="Line 406"/>
                <p:cNvSpPr>
                  <a:spLocks noChangeShapeType="1"/>
                </p:cNvSpPr>
                <p:nvPr/>
              </p:nvSpPr>
              <p:spPr bwMode="auto">
                <a:xfrm>
                  <a:off x="825" y="1041"/>
                  <a:ext cx="41" cy="1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30" name="Line 407"/>
                <p:cNvSpPr>
                  <a:spLocks noChangeShapeType="1"/>
                </p:cNvSpPr>
                <p:nvPr/>
              </p:nvSpPr>
              <p:spPr bwMode="auto">
                <a:xfrm>
                  <a:off x="817" y="1027"/>
                  <a:ext cx="36" cy="1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31" name="Line 408"/>
                <p:cNvSpPr>
                  <a:spLocks noChangeShapeType="1"/>
                </p:cNvSpPr>
                <p:nvPr/>
              </p:nvSpPr>
              <p:spPr bwMode="auto">
                <a:xfrm>
                  <a:off x="842" y="1022"/>
                  <a:ext cx="13" cy="25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32" name="Line 409"/>
                <p:cNvSpPr>
                  <a:spLocks noChangeShapeType="1"/>
                </p:cNvSpPr>
                <p:nvPr/>
              </p:nvSpPr>
              <p:spPr bwMode="auto">
                <a:xfrm>
                  <a:off x="830" y="1022"/>
                  <a:ext cx="14" cy="25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33" name="Line 410"/>
                <p:cNvSpPr>
                  <a:spLocks noChangeShapeType="1"/>
                </p:cNvSpPr>
                <p:nvPr/>
              </p:nvSpPr>
              <p:spPr bwMode="auto">
                <a:xfrm>
                  <a:off x="789" y="1022"/>
                  <a:ext cx="14" cy="23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34" name="Line 411"/>
                <p:cNvSpPr>
                  <a:spLocks noChangeShapeType="1"/>
                </p:cNvSpPr>
                <p:nvPr/>
              </p:nvSpPr>
              <p:spPr bwMode="auto">
                <a:xfrm>
                  <a:off x="778" y="1022"/>
                  <a:ext cx="10" cy="23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35" name="Line 412"/>
                <p:cNvSpPr>
                  <a:spLocks noChangeShapeType="1"/>
                </p:cNvSpPr>
                <p:nvPr/>
              </p:nvSpPr>
              <p:spPr bwMode="auto">
                <a:xfrm>
                  <a:off x="766" y="1022"/>
                  <a:ext cx="8" cy="23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36" name="Line 413"/>
                <p:cNvSpPr>
                  <a:spLocks noChangeShapeType="1"/>
                </p:cNvSpPr>
                <p:nvPr/>
              </p:nvSpPr>
              <p:spPr bwMode="auto">
                <a:xfrm>
                  <a:off x="755" y="1022"/>
                  <a:ext cx="6" cy="23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37" name="Line 414"/>
                <p:cNvSpPr>
                  <a:spLocks noChangeShapeType="1"/>
                </p:cNvSpPr>
                <p:nvPr/>
              </p:nvSpPr>
              <p:spPr bwMode="auto">
                <a:xfrm>
                  <a:off x="742" y="1022"/>
                  <a:ext cx="4" cy="23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38" name="Line 415"/>
                <p:cNvSpPr>
                  <a:spLocks noChangeShapeType="1"/>
                </p:cNvSpPr>
                <p:nvPr/>
              </p:nvSpPr>
              <p:spPr bwMode="auto">
                <a:xfrm>
                  <a:off x="727" y="1022"/>
                  <a:ext cx="6" cy="23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39" name="Line 416"/>
                <p:cNvSpPr>
                  <a:spLocks noChangeShapeType="1"/>
                </p:cNvSpPr>
                <p:nvPr/>
              </p:nvSpPr>
              <p:spPr bwMode="auto">
                <a:xfrm>
                  <a:off x="706" y="1022"/>
                  <a:ext cx="1" cy="23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40" name="Line 417"/>
                <p:cNvSpPr>
                  <a:spLocks noChangeShapeType="1"/>
                </p:cNvSpPr>
                <p:nvPr/>
              </p:nvSpPr>
              <p:spPr bwMode="auto">
                <a:xfrm flipH="1">
                  <a:off x="692" y="1022"/>
                  <a:ext cx="2" cy="23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41" name="Line 418"/>
                <p:cNvSpPr>
                  <a:spLocks noChangeShapeType="1"/>
                </p:cNvSpPr>
                <p:nvPr/>
              </p:nvSpPr>
              <p:spPr bwMode="auto">
                <a:xfrm flipH="1">
                  <a:off x="678" y="1022"/>
                  <a:ext cx="4" cy="23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</p:grpSp>
        </p:grpSp>
        <p:grpSp>
          <p:nvGrpSpPr>
            <p:cNvPr id="697" name="Group 490"/>
            <p:cNvGrpSpPr>
              <a:grpSpLocks/>
            </p:cNvGrpSpPr>
            <p:nvPr/>
          </p:nvGrpSpPr>
          <p:grpSpPr bwMode="auto">
            <a:xfrm>
              <a:off x="621" y="1448"/>
              <a:ext cx="272" cy="505"/>
              <a:chOff x="621" y="1448"/>
              <a:chExt cx="272" cy="505"/>
            </a:xfrm>
          </p:grpSpPr>
          <p:grpSp>
            <p:nvGrpSpPr>
              <p:cNvPr id="832" name="Group 449"/>
              <p:cNvGrpSpPr>
                <a:grpSpLocks/>
              </p:cNvGrpSpPr>
              <p:nvPr/>
            </p:nvGrpSpPr>
            <p:grpSpPr bwMode="auto">
              <a:xfrm>
                <a:off x="661" y="1448"/>
                <a:ext cx="203" cy="146"/>
                <a:chOff x="661" y="1448"/>
                <a:chExt cx="203" cy="146"/>
              </a:xfrm>
            </p:grpSpPr>
            <p:sp>
              <p:nvSpPr>
                <p:cNvPr id="873" name="Oval 421"/>
                <p:cNvSpPr>
                  <a:spLocks noChangeArrowheads="1"/>
                </p:cNvSpPr>
                <p:nvPr/>
              </p:nvSpPr>
              <p:spPr bwMode="auto">
                <a:xfrm>
                  <a:off x="665" y="1448"/>
                  <a:ext cx="196" cy="140"/>
                </a:xfrm>
                <a:prstGeom prst="ellipse">
                  <a:avLst/>
                </a:prstGeom>
                <a:solidFill>
                  <a:srgbClr val="C0C0C0"/>
                </a:solidFill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74" name="Rectangle 422"/>
                <p:cNvSpPr>
                  <a:spLocks noChangeArrowheads="1"/>
                </p:cNvSpPr>
                <p:nvPr/>
              </p:nvSpPr>
              <p:spPr bwMode="auto">
                <a:xfrm>
                  <a:off x="695" y="1532"/>
                  <a:ext cx="134" cy="32"/>
                </a:xfrm>
                <a:prstGeom prst="rect">
                  <a:avLst/>
                </a:prstGeom>
                <a:solidFill>
                  <a:srgbClr val="C0C0C0"/>
                </a:solidFill>
                <a:ln w="7938">
                  <a:solidFill>
                    <a:srgbClr val="00008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75" name="Line 423"/>
                <p:cNvSpPr>
                  <a:spLocks noChangeShapeType="1"/>
                </p:cNvSpPr>
                <p:nvPr/>
              </p:nvSpPr>
              <p:spPr bwMode="auto">
                <a:xfrm flipV="1">
                  <a:off x="697" y="1494"/>
                  <a:ext cx="28" cy="39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76" name="Line 424"/>
                <p:cNvSpPr>
                  <a:spLocks noChangeShapeType="1"/>
                </p:cNvSpPr>
                <p:nvPr/>
              </p:nvSpPr>
              <p:spPr bwMode="auto">
                <a:xfrm>
                  <a:off x="802" y="1494"/>
                  <a:ext cx="26" cy="36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77" name="Line 425"/>
                <p:cNvSpPr>
                  <a:spLocks noChangeShapeType="1"/>
                </p:cNvSpPr>
                <p:nvPr/>
              </p:nvSpPr>
              <p:spPr bwMode="auto">
                <a:xfrm flipV="1">
                  <a:off x="726" y="1484"/>
                  <a:ext cx="1" cy="10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78" name="Line 426"/>
                <p:cNvSpPr>
                  <a:spLocks noChangeShapeType="1"/>
                </p:cNvSpPr>
                <p:nvPr/>
              </p:nvSpPr>
              <p:spPr bwMode="auto">
                <a:xfrm>
                  <a:off x="727" y="1483"/>
                  <a:ext cx="8" cy="1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79" name="Line 427"/>
                <p:cNvSpPr>
                  <a:spLocks noChangeShapeType="1"/>
                </p:cNvSpPr>
                <p:nvPr/>
              </p:nvSpPr>
              <p:spPr bwMode="auto">
                <a:xfrm>
                  <a:off x="736" y="1483"/>
                  <a:ext cx="1" cy="8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80" name="Line 428"/>
                <p:cNvSpPr>
                  <a:spLocks noChangeShapeType="1"/>
                </p:cNvSpPr>
                <p:nvPr/>
              </p:nvSpPr>
              <p:spPr bwMode="auto">
                <a:xfrm>
                  <a:off x="736" y="1491"/>
                  <a:ext cx="55" cy="1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81" name="Line 429"/>
                <p:cNvSpPr>
                  <a:spLocks noChangeShapeType="1"/>
                </p:cNvSpPr>
                <p:nvPr/>
              </p:nvSpPr>
              <p:spPr bwMode="auto">
                <a:xfrm flipV="1">
                  <a:off x="791" y="1483"/>
                  <a:ext cx="1" cy="8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82" name="Line 430"/>
                <p:cNvSpPr>
                  <a:spLocks noChangeShapeType="1"/>
                </p:cNvSpPr>
                <p:nvPr/>
              </p:nvSpPr>
              <p:spPr bwMode="auto">
                <a:xfrm>
                  <a:off x="791" y="1482"/>
                  <a:ext cx="10" cy="1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83" name="Line 431"/>
                <p:cNvSpPr>
                  <a:spLocks noChangeShapeType="1"/>
                </p:cNvSpPr>
                <p:nvPr/>
              </p:nvSpPr>
              <p:spPr bwMode="auto">
                <a:xfrm>
                  <a:off x="801" y="1482"/>
                  <a:ext cx="1" cy="10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84" name="Line 432"/>
                <p:cNvSpPr>
                  <a:spLocks noChangeShapeType="1"/>
                </p:cNvSpPr>
                <p:nvPr/>
              </p:nvSpPr>
              <p:spPr bwMode="auto">
                <a:xfrm>
                  <a:off x="740" y="1499"/>
                  <a:ext cx="51" cy="1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85" name="Line 433"/>
                <p:cNvSpPr>
                  <a:spLocks noChangeShapeType="1"/>
                </p:cNvSpPr>
                <p:nvPr/>
              </p:nvSpPr>
              <p:spPr bwMode="auto">
                <a:xfrm>
                  <a:off x="729" y="1526"/>
                  <a:ext cx="70" cy="1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86" name="Line 434"/>
                <p:cNvSpPr>
                  <a:spLocks noChangeShapeType="1"/>
                </p:cNvSpPr>
                <p:nvPr/>
              </p:nvSpPr>
              <p:spPr bwMode="auto">
                <a:xfrm flipH="1">
                  <a:off x="730" y="1499"/>
                  <a:ext cx="8" cy="25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87" name="Line 435"/>
                <p:cNvSpPr>
                  <a:spLocks noChangeShapeType="1"/>
                </p:cNvSpPr>
                <p:nvPr/>
              </p:nvSpPr>
              <p:spPr bwMode="auto">
                <a:xfrm>
                  <a:off x="791" y="1498"/>
                  <a:ext cx="9" cy="27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88" name="Line 436"/>
                <p:cNvSpPr>
                  <a:spLocks noChangeShapeType="1"/>
                </p:cNvSpPr>
                <p:nvPr/>
              </p:nvSpPr>
              <p:spPr bwMode="auto">
                <a:xfrm flipV="1">
                  <a:off x="667" y="1515"/>
                  <a:ext cx="41" cy="4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89" name="Line 437"/>
                <p:cNvSpPr>
                  <a:spLocks noChangeShapeType="1"/>
                </p:cNvSpPr>
                <p:nvPr/>
              </p:nvSpPr>
              <p:spPr bwMode="auto">
                <a:xfrm flipH="1" flipV="1">
                  <a:off x="815" y="1513"/>
                  <a:ext cx="45" cy="4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90" name="Line 438"/>
                <p:cNvSpPr>
                  <a:spLocks noChangeShapeType="1"/>
                </p:cNvSpPr>
                <p:nvPr/>
              </p:nvSpPr>
              <p:spPr bwMode="auto">
                <a:xfrm>
                  <a:off x="737" y="1484"/>
                  <a:ext cx="54" cy="1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91" name="Line 439"/>
                <p:cNvSpPr>
                  <a:spLocks noChangeShapeType="1"/>
                </p:cNvSpPr>
                <p:nvPr/>
              </p:nvSpPr>
              <p:spPr bwMode="auto">
                <a:xfrm flipV="1">
                  <a:off x="667" y="1506"/>
                  <a:ext cx="49" cy="5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92" name="Line 440"/>
                <p:cNvSpPr>
                  <a:spLocks noChangeShapeType="1"/>
                </p:cNvSpPr>
                <p:nvPr/>
              </p:nvSpPr>
              <p:spPr bwMode="auto">
                <a:xfrm>
                  <a:off x="814" y="1504"/>
                  <a:ext cx="44" cy="4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93" name="Line 441"/>
                <p:cNvSpPr>
                  <a:spLocks noChangeShapeType="1"/>
                </p:cNvSpPr>
                <p:nvPr/>
              </p:nvSpPr>
              <p:spPr bwMode="auto">
                <a:xfrm>
                  <a:off x="737" y="1507"/>
                  <a:ext cx="54" cy="1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94" name="Line 442"/>
                <p:cNvSpPr>
                  <a:spLocks noChangeShapeType="1"/>
                </p:cNvSpPr>
                <p:nvPr/>
              </p:nvSpPr>
              <p:spPr bwMode="auto">
                <a:xfrm>
                  <a:off x="735" y="1515"/>
                  <a:ext cx="60" cy="1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95" name="Line 443"/>
                <p:cNvSpPr>
                  <a:spLocks noChangeShapeType="1"/>
                </p:cNvSpPr>
                <p:nvPr/>
              </p:nvSpPr>
              <p:spPr bwMode="auto">
                <a:xfrm flipH="1">
                  <a:off x="746" y="1500"/>
                  <a:ext cx="5" cy="25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96" name="Line 444"/>
                <p:cNvSpPr>
                  <a:spLocks noChangeShapeType="1"/>
                </p:cNvSpPr>
                <p:nvPr/>
              </p:nvSpPr>
              <p:spPr bwMode="auto">
                <a:xfrm>
                  <a:off x="778" y="1500"/>
                  <a:ext cx="4" cy="24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97" name="Line 445"/>
                <p:cNvSpPr>
                  <a:spLocks noChangeShapeType="1"/>
                </p:cNvSpPr>
                <p:nvPr/>
              </p:nvSpPr>
              <p:spPr bwMode="auto">
                <a:xfrm flipH="1">
                  <a:off x="764" y="1499"/>
                  <a:ext cx="1" cy="25"/>
                </a:xfrm>
                <a:prstGeom prst="line">
                  <a:avLst/>
                </a:prstGeom>
                <a:noFill/>
                <a:ln w="7938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98" name="Freeform 446"/>
                <p:cNvSpPr>
                  <a:spLocks/>
                </p:cNvSpPr>
                <p:nvPr/>
              </p:nvSpPr>
              <p:spPr bwMode="auto">
                <a:xfrm>
                  <a:off x="661" y="1519"/>
                  <a:ext cx="41" cy="53"/>
                </a:xfrm>
                <a:custGeom>
                  <a:avLst/>
                  <a:gdLst/>
                  <a:ahLst/>
                  <a:cxnLst>
                    <a:cxn ang="0">
                      <a:pos x="0" y="9"/>
                    </a:cxn>
                    <a:cxn ang="0">
                      <a:pos x="11" y="54"/>
                    </a:cxn>
                    <a:cxn ang="0">
                      <a:pos x="31" y="77"/>
                    </a:cxn>
                    <a:cxn ang="0">
                      <a:pos x="62" y="106"/>
                    </a:cxn>
                    <a:cxn ang="0">
                      <a:pos x="62" y="24"/>
                    </a:cxn>
                    <a:cxn ang="0">
                      <a:pos x="82" y="0"/>
                    </a:cxn>
                    <a:cxn ang="0">
                      <a:pos x="0" y="9"/>
                    </a:cxn>
                  </a:cxnLst>
                  <a:rect l="0" t="0" r="r" b="b"/>
                  <a:pathLst>
                    <a:path w="82" h="106">
                      <a:moveTo>
                        <a:pt x="0" y="9"/>
                      </a:moveTo>
                      <a:lnTo>
                        <a:pt x="11" y="54"/>
                      </a:lnTo>
                      <a:lnTo>
                        <a:pt x="31" y="77"/>
                      </a:lnTo>
                      <a:lnTo>
                        <a:pt x="62" y="106"/>
                      </a:lnTo>
                      <a:lnTo>
                        <a:pt x="62" y="24"/>
                      </a:lnTo>
                      <a:lnTo>
                        <a:pt x="82" y="0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99" name="Freeform 447"/>
                <p:cNvSpPr>
                  <a:spLocks/>
                </p:cNvSpPr>
                <p:nvPr/>
              </p:nvSpPr>
              <p:spPr bwMode="auto">
                <a:xfrm>
                  <a:off x="821" y="1515"/>
                  <a:ext cx="43" cy="56"/>
                </a:xfrm>
                <a:custGeom>
                  <a:avLst/>
                  <a:gdLst/>
                  <a:ahLst/>
                  <a:cxnLst>
                    <a:cxn ang="0">
                      <a:pos x="84" y="12"/>
                    </a:cxn>
                    <a:cxn ang="0">
                      <a:pos x="75" y="51"/>
                    </a:cxn>
                    <a:cxn ang="0">
                      <a:pos x="56" y="78"/>
                    </a:cxn>
                    <a:cxn ang="0">
                      <a:pos x="39" y="98"/>
                    </a:cxn>
                    <a:cxn ang="0">
                      <a:pos x="19" y="112"/>
                    </a:cxn>
                    <a:cxn ang="0">
                      <a:pos x="19" y="26"/>
                    </a:cxn>
                    <a:cxn ang="0">
                      <a:pos x="0" y="0"/>
                    </a:cxn>
                    <a:cxn ang="0">
                      <a:pos x="84" y="12"/>
                    </a:cxn>
                  </a:cxnLst>
                  <a:rect l="0" t="0" r="r" b="b"/>
                  <a:pathLst>
                    <a:path w="84" h="112">
                      <a:moveTo>
                        <a:pt x="84" y="12"/>
                      </a:moveTo>
                      <a:lnTo>
                        <a:pt x="75" y="51"/>
                      </a:lnTo>
                      <a:lnTo>
                        <a:pt x="56" y="78"/>
                      </a:lnTo>
                      <a:lnTo>
                        <a:pt x="39" y="98"/>
                      </a:lnTo>
                      <a:lnTo>
                        <a:pt x="19" y="112"/>
                      </a:lnTo>
                      <a:lnTo>
                        <a:pt x="19" y="26"/>
                      </a:lnTo>
                      <a:lnTo>
                        <a:pt x="0" y="0"/>
                      </a:lnTo>
                      <a:lnTo>
                        <a:pt x="84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900" name="Freeform 448"/>
                <p:cNvSpPr>
                  <a:spLocks/>
                </p:cNvSpPr>
                <p:nvPr/>
              </p:nvSpPr>
              <p:spPr bwMode="auto">
                <a:xfrm>
                  <a:off x="690" y="1566"/>
                  <a:ext cx="142" cy="2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2" y="0"/>
                    </a:cxn>
                    <a:cxn ang="0">
                      <a:pos x="282" y="10"/>
                    </a:cxn>
                    <a:cxn ang="0">
                      <a:pos x="241" y="32"/>
                    </a:cxn>
                    <a:cxn ang="0">
                      <a:pos x="191" y="50"/>
                    </a:cxn>
                    <a:cxn ang="0">
                      <a:pos x="127" y="55"/>
                    </a:cxn>
                    <a:cxn ang="0">
                      <a:pos x="52" y="37"/>
                    </a:cxn>
                    <a:cxn ang="0">
                      <a:pos x="8" y="1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2" h="55">
                      <a:moveTo>
                        <a:pt x="0" y="0"/>
                      </a:moveTo>
                      <a:lnTo>
                        <a:pt x="282" y="0"/>
                      </a:lnTo>
                      <a:lnTo>
                        <a:pt x="282" y="10"/>
                      </a:lnTo>
                      <a:lnTo>
                        <a:pt x="241" y="32"/>
                      </a:lnTo>
                      <a:lnTo>
                        <a:pt x="191" y="50"/>
                      </a:lnTo>
                      <a:lnTo>
                        <a:pt x="127" y="55"/>
                      </a:lnTo>
                      <a:lnTo>
                        <a:pt x="52" y="37"/>
                      </a:lnTo>
                      <a:lnTo>
                        <a:pt x="8" y="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</p:grpSp>
          <p:grpSp>
            <p:nvGrpSpPr>
              <p:cNvPr id="833" name="Group 489"/>
              <p:cNvGrpSpPr>
                <a:grpSpLocks/>
              </p:cNvGrpSpPr>
              <p:nvPr/>
            </p:nvGrpSpPr>
            <p:grpSpPr bwMode="auto">
              <a:xfrm>
                <a:off x="621" y="1664"/>
                <a:ext cx="272" cy="289"/>
                <a:chOff x="621" y="1664"/>
                <a:chExt cx="272" cy="289"/>
              </a:xfrm>
            </p:grpSpPr>
            <p:sp>
              <p:nvSpPr>
                <p:cNvPr id="834" name="AutoShape 450"/>
                <p:cNvSpPr>
                  <a:spLocks noChangeArrowheads="1"/>
                </p:cNvSpPr>
                <p:nvPr/>
              </p:nvSpPr>
              <p:spPr bwMode="auto">
                <a:xfrm>
                  <a:off x="658" y="1664"/>
                  <a:ext cx="214" cy="157"/>
                </a:xfrm>
                <a:prstGeom prst="roundRect">
                  <a:avLst>
                    <a:gd name="adj" fmla="val 12074"/>
                  </a:avLst>
                </a:prstGeom>
                <a:solidFill>
                  <a:srgbClr val="808080"/>
                </a:solidFill>
                <a:ln w="7938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35" name="AutoShape 451"/>
                <p:cNvSpPr>
                  <a:spLocks noChangeArrowheads="1"/>
                </p:cNvSpPr>
                <p:nvPr/>
              </p:nvSpPr>
              <p:spPr bwMode="auto">
                <a:xfrm>
                  <a:off x="680" y="1687"/>
                  <a:ext cx="169" cy="112"/>
                </a:xfrm>
                <a:prstGeom prst="roundRect">
                  <a:avLst>
                    <a:gd name="adj" fmla="val 14116"/>
                  </a:avLst>
                </a:prstGeom>
                <a:solidFill>
                  <a:srgbClr val="C0C0C0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36" name="Freeform 452"/>
                <p:cNvSpPr>
                  <a:spLocks/>
                </p:cNvSpPr>
                <p:nvPr/>
              </p:nvSpPr>
              <p:spPr bwMode="auto">
                <a:xfrm>
                  <a:off x="677" y="1817"/>
                  <a:ext cx="164" cy="15"/>
                </a:xfrm>
                <a:custGeom>
                  <a:avLst/>
                  <a:gdLst/>
                  <a:ahLst/>
                  <a:cxnLst>
                    <a:cxn ang="0">
                      <a:pos x="37" y="0"/>
                    </a:cxn>
                    <a:cxn ang="0">
                      <a:pos x="0" y="28"/>
                    </a:cxn>
                    <a:cxn ang="0">
                      <a:pos x="328" y="28"/>
                    </a:cxn>
                    <a:cxn ang="0">
                      <a:pos x="295" y="0"/>
                    </a:cxn>
                    <a:cxn ang="0">
                      <a:pos x="291" y="0"/>
                    </a:cxn>
                  </a:cxnLst>
                  <a:rect l="0" t="0" r="r" b="b"/>
                  <a:pathLst>
                    <a:path w="328" h="28">
                      <a:moveTo>
                        <a:pt x="37" y="0"/>
                      </a:moveTo>
                      <a:lnTo>
                        <a:pt x="0" y="28"/>
                      </a:lnTo>
                      <a:lnTo>
                        <a:pt x="328" y="28"/>
                      </a:lnTo>
                      <a:lnTo>
                        <a:pt x="295" y="0"/>
                      </a:lnTo>
                      <a:lnTo>
                        <a:pt x="291" y="0"/>
                      </a:lnTo>
                    </a:path>
                  </a:pathLst>
                </a:custGeom>
                <a:noFill/>
                <a:ln w="7938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37" name="Rectangle 453"/>
                <p:cNvSpPr>
                  <a:spLocks noChangeArrowheads="1"/>
                </p:cNvSpPr>
                <p:nvPr/>
              </p:nvSpPr>
              <p:spPr bwMode="auto">
                <a:xfrm>
                  <a:off x="649" y="1832"/>
                  <a:ext cx="227" cy="57"/>
                </a:xfrm>
                <a:prstGeom prst="rect">
                  <a:avLst/>
                </a:prstGeom>
                <a:solidFill>
                  <a:srgbClr val="808080"/>
                </a:solidFill>
                <a:ln w="7938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38" name="Line 454"/>
                <p:cNvSpPr>
                  <a:spLocks noChangeShapeType="1"/>
                </p:cNvSpPr>
                <p:nvPr/>
              </p:nvSpPr>
              <p:spPr bwMode="auto">
                <a:xfrm>
                  <a:off x="785" y="1832"/>
                  <a:ext cx="1" cy="54"/>
                </a:xfrm>
                <a:prstGeom prst="line">
                  <a:avLst/>
                </a:prstGeom>
                <a:noFill/>
                <a:ln w="7938">
                  <a:solidFill>
                    <a:srgbClr val="A0A0A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39" name="Oval 455"/>
                <p:cNvSpPr>
                  <a:spLocks noChangeArrowheads="1"/>
                </p:cNvSpPr>
                <p:nvPr/>
              </p:nvSpPr>
              <p:spPr bwMode="auto">
                <a:xfrm>
                  <a:off x="801" y="1839"/>
                  <a:ext cx="60" cy="11"/>
                </a:xfrm>
                <a:prstGeom prst="ellipse">
                  <a:avLst/>
                </a:prstGeom>
                <a:noFill/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40" name="Rectangle 456"/>
                <p:cNvSpPr>
                  <a:spLocks noChangeArrowheads="1"/>
                </p:cNvSpPr>
                <p:nvPr/>
              </p:nvSpPr>
              <p:spPr bwMode="auto">
                <a:xfrm>
                  <a:off x="830" y="1803"/>
                  <a:ext cx="15" cy="11"/>
                </a:xfrm>
                <a:prstGeom prst="rect">
                  <a:avLst/>
                </a:prstGeom>
                <a:solidFill>
                  <a:srgbClr val="00FF00"/>
                </a:solidFill>
                <a:ln w="7938">
                  <a:solidFill>
                    <a:srgbClr val="008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41" name="Rectangle 457"/>
                <p:cNvSpPr>
                  <a:spLocks noChangeArrowheads="1"/>
                </p:cNvSpPr>
                <p:nvPr/>
              </p:nvSpPr>
              <p:spPr bwMode="auto">
                <a:xfrm>
                  <a:off x="797" y="1859"/>
                  <a:ext cx="66" cy="11"/>
                </a:xfrm>
                <a:prstGeom prst="rect">
                  <a:avLst/>
                </a:prstGeom>
                <a:noFill/>
                <a:ln w="7938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42" name="Oval 458"/>
                <p:cNvSpPr>
                  <a:spLocks noChangeArrowheads="1"/>
                </p:cNvSpPr>
                <p:nvPr/>
              </p:nvSpPr>
              <p:spPr bwMode="auto">
                <a:xfrm>
                  <a:off x="673" y="1846"/>
                  <a:ext cx="13" cy="11"/>
                </a:xfrm>
                <a:prstGeom prst="ellipse">
                  <a:avLst/>
                </a:prstGeom>
                <a:solidFill>
                  <a:srgbClr val="008080"/>
                </a:solidFill>
                <a:ln w="7938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43" name="Oval 459"/>
                <p:cNvSpPr>
                  <a:spLocks noChangeArrowheads="1"/>
                </p:cNvSpPr>
                <p:nvPr/>
              </p:nvSpPr>
              <p:spPr bwMode="auto">
                <a:xfrm>
                  <a:off x="701" y="1846"/>
                  <a:ext cx="13" cy="11"/>
                </a:xfrm>
                <a:prstGeom prst="ellipse">
                  <a:avLst/>
                </a:prstGeom>
                <a:solidFill>
                  <a:srgbClr val="008080"/>
                </a:solidFill>
                <a:ln w="7938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44" name="Oval 460"/>
                <p:cNvSpPr>
                  <a:spLocks noChangeArrowheads="1"/>
                </p:cNvSpPr>
                <p:nvPr/>
              </p:nvSpPr>
              <p:spPr bwMode="auto">
                <a:xfrm>
                  <a:off x="731" y="1846"/>
                  <a:ext cx="13" cy="11"/>
                </a:xfrm>
                <a:prstGeom prst="ellipse">
                  <a:avLst/>
                </a:prstGeom>
                <a:solidFill>
                  <a:srgbClr val="008080"/>
                </a:solidFill>
                <a:ln w="7938">
                  <a:solidFill>
                    <a:srgbClr val="00FF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45" name="Freeform 461"/>
                <p:cNvSpPr>
                  <a:spLocks/>
                </p:cNvSpPr>
                <p:nvPr/>
              </p:nvSpPr>
              <p:spPr bwMode="auto">
                <a:xfrm>
                  <a:off x="624" y="1899"/>
                  <a:ext cx="267" cy="41"/>
                </a:xfrm>
                <a:custGeom>
                  <a:avLst/>
                  <a:gdLst/>
                  <a:ahLst/>
                  <a:cxnLst>
                    <a:cxn ang="0">
                      <a:pos x="37" y="0"/>
                    </a:cxn>
                    <a:cxn ang="0">
                      <a:pos x="488" y="0"/>
                    </a:cxn>
                    <a:cxn ang="0">
                      <a:pos x="533" y="86"/>
                    </a:cxn>
                    <a:cxn ang="0">
                      <a:pos x="0" y="86"/>
                    </a:cxn>
                    <a:cxn ang="0">
                      <a:pos x="37" y="0"/>
                    </a:cxn>
                  </a:cxnLst>
                  <a:rect l="0" t="0" r="r" b="b"/>
                  <a:pathLst>
                    <a:path w="533" h="86">
                      <a:moveTo>
                        <a:pt x="37" y="0"/>
                      </a:moveTo>
                      <a:lnTo>
                        <a:pt x="488" y="0"/>
                      </a:lnTo>
                      <a:lnTo>
                        <a:pt x="533" y="86"/>
                      </a:lnTo>
                      <a:lnTo>
                        <a:pt x="0" y="86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7938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46" name="Rectangle 462"/>
                <p:cNvSpPr>
                  <a:spLocks noChangeArrowheads="1"/>
                </p:cNvSpPr>
                <p:nvPr/>
              </p:nvSpPr>
              <p:spPr bwMode="auto">
                <a:xfrm>
                  <a:off x="621" y="1940"/>
                  <a:ext cx="272" cy="12"/>
                </a:xfrm>
                <a:prstGeom prst="rect">
                  <a:avLst/>
                </a:prstGeom>
                <a:solidFill>
                  <a:srgbClr val="000000"/>
                </a:solidFill>
                <a:ln w="7938">
                  <a:solidFill>
                    <a:srgbClr val="80808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47" name="Line 463"/>
                <p:cNvSpPr>
                  <a:spLocks noChangeShapeType="1"/>
                </p:cNvSpPr>
                <p:nvPr/>
              </p:nvSpPr>
              <p:spPr bwMode="auto">
                <a:xfrm>
                  <a:off x="653" y="1911"/>
                  <a:ext cx="160" cy="1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48" name="Line 464"/>
                <p:cNvSpPr>
                  <a:spLocks noChangeShapeType="1"/>
                </p:cNvSpPr>
                <p:nvPr/>
              </p:nvSpPr>
              <p:spPr bwMode="auto">
                <a:xfrm>
                  <a:off x="655" y="1921"/>
                  <a:ext cx="164" cy="1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49" name="Line 465"/>
                <p:cNvSpPr>
                  <a:spLocks noChangeShapeType="1"/>
                </p:cNvSpPr>
                <p:nvPr/>
              </p:nvSpPr>
              <p:spPr bwMode="auto">
                <a:xfrm>
                  <a:off x="643" y="1932"/>
                  <a:ext cx="186" cy="3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50" name="Line 466"/>
                <p:cNvSpPr>
                  <a:spLocks noChangeShapeType="1"/>
                </p:cNvSpPr>
                <p:nvPr/>
              </p:nvSpPr>
              <p:spPr bwMode="auto">
                <a:xfrm flipH="1">
                  <a:off x="643" y="1911"/>
                  <a:ext cx="11" cy="23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51" name="Line 467"/>
                <p:cNvSpPr>
                  <a:spLocks noChangeShapeType="1"/>
                </p:cNvSpPr>
                <p:nvPr/>
              </p:nvSpPr>
              <p:spPr bwMode="auto">
                <a:xfrm flipH="1">
                  <a:off x="660" y="1910"/>
                  <a:ext cx="7" cy="22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52" name="Line 468"/>
                <p:cNvSpPr>
                  <a:spLocks noChangeShapeType="1"/>
                </p:cNvSpPr>
                <p:nvPr/>
              </p:nvSpPr>
              <p:spPr bwMode="auto">
                <a:xfrm flipH="1">
                  <a:off x="675" y="1911"/>
                  <a:ext cx="4" cy="23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53" name="Line 469"/>
                <p:cNvSpPr>
                  <a:spLocks noChangeShapeType="1"/>
                </p:cNvSpPr>
                <p:nvPr/>
              </p:nvSpPr>
              <p:spPr bwMode="auto">
                <a:xfrm>
                  <a:off x="729" y="1911"/>
                  <a:ext cx="2" cy="23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54" name="Line 470"/>
                <p:cNvSpPr>
                  <a:spLocks noChangeShapeType="1"/>
                </p:cNvSpPr>
                <p:nvPr/>
              </p:nvSpPr>
              <p:spPr bwMode="auto">
                <a:xfrm>
                  <a:off x="813" y="1911"/>
                  <a:ext cx="14" cy="23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55" name="Line 471"/>
                <p:cNvSpPr>
                  <a:spLocks noChangeShapeType="1"/>
                </p:cNvSpPr>
                <p:nvPr/>
              </p:nvSpPr>
              <p:spPr bwMode="auto">
                <a:xfrm>
                  <a:off x="825" y="1911"/>
                  <a:ext cx="37" cy="1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56" name="Line 472"/>
                <p:cNvSpPr>
                  <a:spLocks noChangeShapeType="1"/>
                </p:cNvSpPr>
                <p:nvPr/>
              </p:nvSpPr>
              <p:spPr bwMode="auto">
                <a:xfrm>
                  <a:off x="833" y="1921"/>
                  <a:ext cx="35" cy="1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57" name="Line 473"/>
                <p:cNvSpPr>
                  <a:spLocks noChangeShapeType="1"/>
                </p:cNvSpPr>
                <p:nvPr/>
              </p:nvSpPr>
              <p:spPr bwMode="auto">
                <a:xfrm>
                  <a:off x="839" y="1936"/>
                  <a:ext cx="39" cy="1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58" name="Line 474"/>
                <p:cNvSpPr>
                  <a:spLocks noChangeShapeType="1"/>
                </p:cNvSpPr>
                <p:nvPr/>
              </p:nvSpPr>
              <p:spPr bwMode="auto">
                <a:xfrm>
                  <a:off x="825" y="1911"/>
                  <a:ext cx="16" cy="25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59" name="Line 475"/>
                <p:cNvSpPr>
                  <a:spLocks noChangeShapeType="1"/>
                </p:cNvSpPr>
                <p:nvPr/>
              </p:nvSpPr>
              <p:spPr bwMode="auto">
                <a:xfrm>
                  <a:off x="862" y="1910"/>
                  <a:ext cx="17" cy="26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60" name="Line 476"/>
                <p:cNvSpPr>
                  <a:spLocks noChangeShapeType="1"/>
                </p:cNvSpPr>
                <p:nvPr/>
              </p:nvSpPr>
              <p:spPr bwMode="auto">
                <a:xfrm>
                  <a:off x="836" y="1930"/>
                  <a:ext cx="40" cy="1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61" name="Line 477"/>
                <p:cNvSpPr>
                  <a:spLocks noChangeShapeType="1"/>
                </p:cNvSpPr>
                <p:nvPr/>
              </p:nvSpPr>
              <p:spPr bwMode="auto">
                <a:xfrm>
                  <a:off x="828" y="1917"/>
                  <a:ext cx="37" cy="1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62" name="Line 478"/>
                <p:cNvSpPr>
                  <a:spLocks noChangeShapeType="1"/>
                </p:cNvSpPr>
                <p:nvPr/>
              </p:nvSpPr>
              <p:spPr bwMode="auto">
                <a:xfrm>
                  <a:off x="853" y="1911"/>
                  <a:ext cx="13" cy="25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63" name="Line 479"/>
                <p:cNvSpPr>
                  <a:spLocks noChangeShapeType="1"/>
                </p:cNvSpPr>
                <p:nvPr/>
              </p:nvSpPr>
              <p:spPr bwMode="auto">
                <a:xfrm>
                  <a:off x="841" y="1911"/>
                  <a:ext cx="14" cy="25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64" name="Line 480"/>
                <p:cNvSpPr>
                  <a:spLocks noChangeShapeType="1"/>
                </p:cNvSpPr>
                <p:nvPr/>
              </p:nvSpPr>
              <p:spPr bwMode="auto">
                <a:xfrm>
                  <a:off x="800" y="1911"/>
                  <a:ext cx="14" cy="22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65" name="Line 481"/>
                <p:cNvSpPr>
                  <a:spLocks noChangeShapeType="1"/>
                </p:cNvSpPr>
                <p:nvPr/>
              </p:nvSpPr>
              <p:spPr bwMode="auto">
                <a:xfrm>
                  <a:off x="789" y="1911"/>
                  <a:ext cx="10" cy="22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66" name="Line 482"/>
                <p:cNvSpPr>
                  <a:spLocks noChangeShapeType="1"/>
                </p:cNvSpPr>
                <p:nvPr/>
              </p:nvSpPr>
              <p:spPr bwMode="auto">
                <a:xfrm>
                  <a:off x="777" y="1911"/>
                  <a:ext cx="8" cy="22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67" name="Line 483"/>
                <p:cNvSpPr>
                  <a:spLocks noChangeShapeType="1"/>
                </p:cNvSpPr>
                <p:nvPr/>
              </p:nvSpPr>
              <p:spPr bwMode="auto">
                <a:xfrm>
                  <a:off x="766" y="1911"/>
                  <a:ext cx="6" cy="22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68" name="Line 484"/>
                <p:cNvSpPr>
                  <a:spLocks noChangeShapeType="1"/>
                </p:cNvSpPr>
                <p:nvPr/>
              </p:nvSpPr>
              <p:spPr bwMode="auto">
                <a:xfrm>
                  <a:off x="752" y="1911"/>
                  <a:ext cx="5" cy="22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69" name="Line 485"/>
                <p:cNvSpPr>
                  <a:spLocks noChangeShapeType="1"/>
                </p:cNvSpPr>
                <p:nvPr/>
              </p:nvSpPr>
              <p:spPr bwMode="auto">
                <a:xfrm>
                  <a:off x="738" y="1911"/>
                  <a:ext cx="6" cy="22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70" name="Line 486"/>
                <p:cNvSpPr>
                  <a:spLocks noChangeShapeType="1"/>
                </p:cNvSpPr>
                <p:nvPr/>
              </p:nvSpPr>
              <p:spPr bwMode="auto">
                <a:xfrm>
                  <a:off x="717" y="1911"/>
                  <a:ext cx="1" cy="22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71" name="Line 487"/>
                <p:cNvSpPr>
                  <a:spLocks noChangeShapeType="1"/>
                </p:cNvSpPr>
                <p:nvPr/>
              </p:nvSpPr>
              <p:spPr bwMode="auto">
                <a:xfrm flipH="1">
                  <a:off x="703" y="1911"/>
                  <a:ext cx="2" cy="22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  <p:sp>
              <p:nvSpPr>
                <p:cNvPr id="872" name="Line 488"/>
                <p:cNvSpPr>
                  <a:spLocks noChangeShapeType="1"/>
                </p:cNvSpPr>
                <p:nvPr/>
              </p:nvSpPr>
              <p:spPr bwMode="auto">
                <a:xfrm flipH="1">
                  <a:off x="689" y="1911"/>
                  <a:ext cx="4" cy="22"/>
                </a:xfrm>
                <a:prstGeom prst="line">
                  <a:avLst/>
                </a:prstGeom>
                <a:noFill/>
                <a:ln w="7938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zh-CN" altLang="en-US" sz="90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隶书" pitchFamily="49" charset="-122"/>
                  </a:endParaRPr>
                </a:p>
              </p:txBody>
            </p:sp>
          </p:grpSp>
        </p:grpSp>
        <p:sp>
          <p:nvSpPr>
            <p:cNvPr id="698" name="Rectangle 491"/>
            <p:cNvSpPr>
              <a:spLocks noChangeArrowheads="1"/>
            </p:cNvSpPr>
            <p:nvPr/>
          </p:nvSpPr>
          <p:spPr bwMode="auto">
            <a:xfrm>
              <a:off x="931" y="844"/>
              <a:ext cx="50" cy="25"/>
            </a:xfrm>
            <a:prstGeom prst="rect">
              <a:avLst/>
            </a:prstGeom>
            <a:solidFill>
              <a:srgbClr val="E0E0E0"/>
            </a:solidFill>
            <a:ln w="7938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99" name="Line 492"/>
            <p:cNvSpPr>
              <a:spLocks noChangeShapeType="1"/>
            </p:cNvSpPr>
            <p:nvPr/>
          </p:nvSpPr>
          <p:spPr bwMode="auto">
            <a:xfrm>
              <a:off x="937" y="868"/>
              <a:ext cx="41" cy="11"/>
            </a:xfrm>
            <a:prstGeom prst="line">
              <a:avLst/>
            </a:prstGeom>
            <a:noFill/>
            <a:ln w="7938">
              <a:solidFill>
                <a:srgbClr val="A0A0A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00" name="Line 493"/>
            <p:cNvSpPr>
              <a:spLocks noChangeShapeType="1"/>
            </p:cNvSpPr>
            <p:nvPr/>
          </p:nvSpPr>
          <p:spPr bwMode="auto">
            <a:xfrm flipH="1">
              <a:off x="1214" y="868"/>
              <a:ext cx="40" cy="11"/>
            </a:xfrm>
            <a:prstGeom prst="line">
              <a:avLst/>
            </a:prstGeom>
            <a:noFill/>
            <a:ln w="7938">
              <a:solidFill>
                <a:srgbClr val="A0A0A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01" name="Line 494"/>
            <p:cNvSpPr>
              <a:spLocks noChangeShapeType="1"/>
            </p:cNvSpPr>
            <p:nvPr/>
          </p:nvSpPr>
          <p:spPr bwMode="auto">
            <a:xfrm>
              <a:off x="982" y="854"/>
              <a:ext cx="227" cy="1"/>
            </a:xfrm>
            <a:prstGeom prst="line">
              <a:avLst/>
            </a:prstGeom>
            <a:noFill/>
            <a:ln w="7938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02" name="Rectangle 495"/>
            <p:cNvSpPr>
              <a:spLocks noChangeArrowheads="1"/>
            </p:cNvSpPr>
            <p:nvPr/>
          </p:nvSpPr>
          <p:spPr bwMode="auto">
            <a:xfrm>
              <a:off x="1210" y="843"/>
              <a:ext cx="50" cy="25"/>
            </a:xfrm>
            <a:prstGeom prst="rect">
              <a:avLst/>
            </a:prstGeom>
            <a:solidFill>
              <a:srgbClr val="E0E0E0"/>
            </a:solidFill>
            <a:ln w="7938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03" name="Rectangle 496"/>
            <p:cNvSpPr>
              <a:spLocks noChangeArrowheads="1"/>
            </p:cNvSpPr>
            <p:nvPr/>
          </p:nvSpPr>
          <p:spPr bwMode="auto">
            <a:xfrm>
              <a:off x="926" y="1739"/>
              <a:ext cx="50" cy="25"/>
            </a:xfrm>
            <a:prstGeom prst="rect">
              <a:avLst/>
            </a:prstGeom>
            <a:solidFill>
              <a:srgbClr val="E0E0E0"/>
            </a:solidFill>
            <a:ln w="7938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04" name="Line 497"/>
            <p:cNvSpPr>
              <a:spLocks noChangeShapeType="1"/>
            </p:cNvSpPr>
            <p:nvPr/>
          </p:nvSpPr>
          <p:spPr bwMode="auto">
            <a:xfrm>
              <a:off x="931" y="1764"/>
              <a:ext cx="41" cy="9"/>
            </a:xfrm>
            <a:prstGeom prst="line">
              <a:avLst/>
            </a:prstGeom>
            <a:noFill/>
            <a:ln w="7938">
              <a:solidFill>
                <a:srgbClr val="A0A0A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05" name="Line 498"/>
            <p:cNvSpPr>
              <a:spLocks noChangeShapeType="1"/>
            </p:cNvSpPr>
            <p:nvPr/>
          </p:nvSpPr>
          <p:spPr bwMode="auto">
            <a:xfrm flipH="1">
              <a:off x="1208" y="1763"/>
              <a:ext cx="42" cy="10"/>
            </a:xfrm>
            <a:prstGeom prst="line">
              <a:avLst/>
            </a:prstGeom>
            <a:noFill/>
            <a:ln w="7938">
              <a:solidFill>
                <a:srgbClr val="A0A0A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06" name="Line 499"/>
            <p:cNvSpPr>
              <a:spLocks noChangeShapeType="1"/>
            </p:cNvSpPr>
            <p:nvPr/>
          </p:nvSpPr>
          <p:spPr bwMode="auto">
            <a:xfrm flipV="1">
              <a:off x="977" y="1744"/>
              <a:ext cx="221" cy="5"/>
            </a:xfrm>
            <a:prstGeom prst="line">
              <a:avLst/>
            </a:prstGeom>
            <a:noFill/>
            <a:ln w="7938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07" name="Rectangle 500"/>
            <p:cNvSpPr>
              <a:spLocks noChangeArrowheads="1"/>
            </p:cNvSpPr>
            <p:nvPr/>
          </p:nvSpPr>
          <p:spPr bwMode="auto">
            <a:xfrm>
              <a:off x="1205" y="1738"/>
              <a:ext cx="50" cy="25"/>
            </a:xfrm>
            <a:prstGeom prst="rect">
              <a:avLst/>
            </a:prstGeom>
            <a:solidFill>
              <a:srgbClr val="E0E0E0"/>
            </a:solidFill>
            <a:ln w="7938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08" name="Rectangle 501"/>
            <p:cNvSpPr>
              <a:spLocks noChangeArrowheads="1"/>
            </p:cNvSpPr>
            <p:nvPr/>
          </p:nvSpPr>
          <p:spPr bwMode="auto">
            <a:xfrm>
              <a:off x="825" y="3186"/>
              <a:ext cx="118" cy="308"/>
            </a:xfrm>
            <a:prstGeom prst="rect">
              <a:avLst/>
            </a:prstGeom>
            <a:solidFill>
              <a:srgbClr val="C0C0C0"/>
            </a:solidFill>
            <a:ln w="7938">
              <a:solidFill>
                <a:srgbClr val="0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09" name="Rectangle 502"/>
            <p:cNvSpPr>
              <a:spLocks noChangeArrowheads="1"/>
            </p:cNvSpPr>
            <p:nvPr/>
          </p:nvSpPr>
          <p:spPr bwMode="auto">
            <a:xfrm>
              <a:off x="851" y="3217"/>
              <a:ext cx="67" cy="42"/>
            </a:xfrm>
            <a:prstGeom prst="rect">
              <a:avLst/>
            </a:prstGeom>
            <a:noFill/>
            <a:ln w="7938">
              <a:solidFill>
                <a:srgbClr val="0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10" name="AutoShape 503"/>
            <p:cNvSpPr>
              <a:spLocks noChangeArrowheads="1"/>
            </p:cNvSpPr>
            <p:nvPr/>
          </p:nvSpPr>
          <p:spPr bwMode="auto">
            <a:xfrm>
              <a:off x="851" y="3275"/>
              <a:ext cx="67" cy="20"/>
            </a:xfrm>
            <a:prstGeom prst="roundRect">
              <a:avLst>
                <a:gd name="adj" fmla="val 68569"/>
              </a:avLst>
            </a:prstGeom>
            <a:noFill/>
            <a:ln w="7938">
              <a:solidFill>
                <a:srgbClr val="00808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11" name="Rectangle 504"/>
            <p:cNvSpPr>
              <a:spLocks noChangeArrowheads="1"/>
            </p:cNvSpPr>
            <p:nvPr/>
          </p:nvSpPr>
          <p:spPr bwMode="auto">
            <a:xfrm>
              <a:off x="907" y="3319"/>
              <a:ext cx="12" cy="25"/>
            </a:xfrm>
            <a:prstGeom prst="rect">
              <a:avLst/>
            </a:prstGeom>
            <a:solidFill>
              <a:srgbClr val="00FFFF"/>
            </a:solidFill>
            <a:ln w="7938">
              <a:solidFill>
                <a:srgbClr val="00FFFF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12" name="Line 505"/>
            <p:cNvSpPr>
              <a:spLocks noChangeShapeType="1"/>
            </p:cNvSpPr>
            <p:nvPr/>
          </p:nvSpPr>
          <p:spPr bwMode="auto">
            <a:xfrm>
              <a:off x="907" y="3331"/>
              <a:ext cx="11" cy="1"/>
            </a:xfrm>
            <a:prstGeom prst="line">
              <a:avLst/>
            </a:prstGeom>
            <a:noFill/>
            <a:ln w="7938">
              <a:solidFill>
                <a:srgbClr val="00808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13" name="Oval 506"/>
            <p:cNvSpPr>
              <a:spLocks noChangeArrowheads="1"/>
            </p:cNvSpPr>
            <p:nvPr/>
          </p:nvSpPr>
          <p:spPr bwMode="auto">
            <a:xfrm>
              <a:off x="852" y="3334"/>
              <a:ext cx="9" cy="11"/>
            </a:xfrm>
            <a:prstGeom prst="ellipse">
              <a:avLst/>
            </a:prstGeom>
            <a:solidFill>
              <a:srgbClr val="00FF00"/>
            </a:solidFill>
            <a:ln w="7938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14" name="Oval 507"/>
            <p:cNvSpPr>
              <a:spLocks noChangeArrowheads="1"/>
            </p:cNvSpPr>
            <p:nvPr/>
          </p:nvSpPr>
          <p:spPr bwMode="auto">
            <a:xfrm>
              <a:off x="851" y="3351"/>
              <a:ext cx="10" cy="10"/>
            </a:xfrm>
            <a:prstGeom prst="ellipse">
              <a:avLst/>
            </a:prstGeom>
            <a:solidFill>
              <a:srgbClr val="008080"/>
            </a:solidFill>
            <a:ln w="7938">
              <a:solidFill>
                <a:srgbClr val="00808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15" name="Oval 508"/>
            <p:cNvSpPr>
              <a:spLocks noChangeArrowheads="1"/>
            </p:cNvSpPr>
            <p:nvPr/>
          </p:nvSpPr>
          <p:spPr bwMode="auto">
            <a:xfrm>
              <a:off x="852" y="3318"/>
              <a:ext cx="9" cy="11"/>
            </a:xfrm>
            <a:prstGeom prst="ellipse">
              <a:avLst/>
            </a:prstGeom>
            <a:solidFill>
              <a:srgbClr val="008080"/>
            </a:solidFill>
            <a:ln w="7938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16" name="Rectangle 509"/>
            <p:cNvSpPr>
              <a:spLocks noChangeArrowheads="1"/>
            </p:cNvSpPr>
            <p:nvPr/>
          </p:nvSpPr>
          <p:spPr bwMode="auto">
            <a:xfrm>
              <a:off x="845" y="3197"/>
              <a:ext cx="79" cy="106"/>
            </a:xfrm>
            <a:prstGeom prst="rect">
              <a:avLst/>
            </a:prstGeom>
            <a:noFill/>
            <a:ln w="7938">
              <a:solidFill>
                <a:srgbClr val="0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17" name="Rectangle 510"/>
            <p:cNvSpPr>
              <a:spLocks noChangeArrowheads="1"/>
            </p:cNvSpPr>
            <p:nvPr/>
          </p:nvSpPr>
          <p:spPr bwMode="auto">
            <a:xfrm>
              <a:off x="850" y="3425"/>
              <a:ext cx="70" cy="11"/>
            </a:xfrm>
            <a:prstGeom prst="rect">
              <a:avLst/>
            </a:prstGeom>
            <a:noFill/>
            <a:ln w="7938">
              <a:solidFill>
                <a:srgbClr val="0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18" name="Rectangle 511"/>
            <p:cNvSpPr>
              <a:spLocks noChangeArrowheads="1"/>
            </p:cNvSpPr>
            <p:nvPr/>
          </p:nvSpPr>
          <p:spPr bwMode="auto">
            <a:xfrm>
              <a:off x="850" y="3390"/>
              <a:ext cx="70" cy="12"/>
            </a:xfrm>
            <a:prstGeom prst="rect">
              <a:avLst/>
            </a:prstGeom>
            <a:noFill/>
            <a:ln w="7938">
              <a:solidFill>
                <a:srgbClr val="0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19" name="Rectangle 512"/>
            <p:cNvSpPr>
              <a:spLocks noChangeArrowheads="1"/>
            </p:cNvSpPr>
            <p:nvPr/>
          </p:nvSpPr>
          <p:spPr bwMode="auto">
            <a:xfrm>
              <a:off x="850" y="3407"/>
              <a:ext cx="70" cy="11"/>
            </a:xfrm>
            <a:prstGeom prst="rect">
              <a:avLst/>
            </a:prstGeom>
            <a:noFill/>
            <a:ln w="7938">
              <a:solidFill>
                <a:srgbClr val="0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20" name="Rectangle 513"/>
            <p:cNvSpPr>
              <a:spLocks noChangeArrowheads="1"/>
            </p:cNvSpPr>
            <p:nvPr/>
          </p:nvSpPr>
          <p:spPr bwMode="auto">
            <a:xfrm>
              <a:off x="850" y="3373"/>
              <a:ext cx="70" cy="12"/>
            </a:xfrm>
            <a:prstGeom prst="rect">
              <a:avLst/>
            </a:prstGeom>
            <a:noFill/>
            <a:ln w="7938">
              <a:solidFill>
                <a:srgbClr val="0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21" name="Line 514"/>
            <p:cNvSpPr>
              <a:spLocks noChangeShapeType="1"/>
            </p:cNvSpPr>
            <p:nvPr/>
          </p:nvSpPr>
          <p:spPr bwMode="auto">
            <a:xfrm>
              <a:off x="826" y="3311"/>
              <a:ext cx="112" cy="1"/>
            </a:xfrm>
            <a:prstGeom prst="line">
              <a:avLst/>
            </a:prstGeom>
            <a:noFill/>
            <a:ln w="7938">
              <a:solidFill>
                <a:srgbClr val="00808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22" name="Freeform 515"/>
            <p:cNvSpPr>
              <a:spLocks/>
            </p:cNvSpPr>
            <p:nvPr/>
          </p:nvSpPr>
          <p:spPr bwMode="auto">
            <a:xfrm>
              <a:off x="800" y="3492"/>
              <a:ext cx="167" cy="17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0" y="30"/>
                </a:cxn>
                <a:cxn ang="0">
                  <a:pos x="332" y="30"/>
                </a:cxn>
                <a:cxn ang="0">
                  <a:pos x="283" y="0"/>
                </a:cxn>
                <a:cxn ang="0">
                  <a:pos x="51" y="0"/>
                </a:cxn>
              </a:cxnLst>
              <a:rect l="0" t="0" r="r" b="b"/>
              <a:pathLst>
                <a:path w="332" h="30">
                  <a:moveTo>
                    <a:pt x="51" y="0"/>
                  </a:moveTo>
                  <a:lnTo>
                    <a:pt x="0" y="30"/>
                  </a:lnTo>
                  <a:lnTo>
                    <a:pt x="332" y="30"/>
                  </a:lnTo>
                  <a:lnTo>
                    <a:pt x="283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808080"/>
            </a:solidFill>
            <a:ln w="7938">
              <a:solidFill>
                <a:srgbClr val="008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23" name="Rectangle 516"/>
            <p:cNvSpPr>
              <a:spLocks noChangeArrowheads="1"/>
            </p:cNvSpPr>
            <p:nvPr/>
          </p:nvSpPr>
          <p:spPr bwMode="auto">
            <a:xfrm>
              <a:off x="1162" y="3285"/>
              <a:ext cx="468" cy="230"/>
            </a:xfrm>
            <a:prstGeom prst="rect">
              <a:avLst/>
            </a:prstGeom>
            <a:solidFill>
              <a:srgbClr val="00C0C0"/>
            </a:solidFill>
            <a:ln w="7938">
              <a:solidFill>
                <a:srgbClr val="00800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24" name="Rectangle 517"/>
            <p:cNvSpPr>
              <a:spLocks noChangeArrowheads="1"/>
            </p:cNvSpPr>
            <p:nvPr/>
          </p:nvSpPr>
          <p:spPr bwMode="auto">
            <a:xfrm>
              <a:off x="1255" y="3346"/>
              <a:ext cx="371" cy="139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25" name="Line 518"/>
            <p:cNvSpPr>
              <a:spLocks noChangeShapeType="1"/>
            </p:cNvSpPr>
            <p:nvPr/>
          </p:nvSpPr>
          <p:spPr bwMode="auto">
            <a:xfrm>
              <a:off x="1253" y="3377"/>
              <a:ext cx="375" cy="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26" name="Line 519"/>
            <p:cNvSpPr>
              <a:spLocks noChangeShapeType="1"/>
            </p:cNvSpPr>
            <p:nvPr/>
          </p:nvSpPr>
          <p:spPr bwMode="auto">
            <a:xfrm>
              <a:off x="1253" y="3408"/>
              <a:ext cx="375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27" name="Line 520"/>
            <p:cNvSpPr>
              <a:spLocks noChangeShapeType="1"/>
            </p:cNvSpPr>
            <p:nvPr/>
          </p:nvSpPr>
          <p:spPr bwMode="auto">
            <a:xfrm>
              <a:off x="1253" y="3440"/>
              <a:ext cx="37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28" name="AutoShape 521"/>
            <p:cNvSpPr>
              <a:spLocks noChangeArrowheads="1"/>
            </p:cNvSpPr>
            <p:nvPr/>
          </p:nvSpPr>
          <p:spPr bwMode="auto">
            <a:xfrm>
              <a:off x="1279" y="3452"/>
              <a:ext cx="114" cy="25"/>
            </a:xfrm>
            <a:prstGeom prst="roundRect">
              <a:avLst>
                <a:gd name="adj" fmla="val 54546"/>
              </a:avLst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29" name="AutoShape 522"/>
            <p:cNvSpPr>
              <a:spLocks noChangeArrowheads="1"/>
            </p:cNvSpPr>
            <p:nvPr/>
          </p:nvSpPr>
          <p:spPr bwMode="auto">
            <a:xfrm>
              <a:off x="1491" y="3452"/>
              <a:ext cx="112" cy="25"/>
            </a:xfrm>
            <a:prstGeom prst="roundRect">
              <a:avLst>
                <a:gd name="adj" fmla="val 54546"/>
              </a:avLst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30" name="AutoShape 523"/>
            <p:cNvSpPr>
              <a:spLocks noChangeArrowheads="1"/>
            </p:cNvSpPr>
            <p:nvPr/>
          </p:nvSpPr>
          <p:spPr bwMode="auto">
            <a:xfrm>
              <a:off x="1414" y="3456"/>
              <a:ext cx="52" cy="20"/>
            </a:xfrm>
            <a:prstGeom prst="roundRect">
              <a:avLst>
                <a:gd name="adj" fmla="val 68569"/>
              </a:avLst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31" name="Rectangle 524"/>
            <p:cNvSpPr>
              <a:spLocks noChangeArrowheads="1"/>
            </p:cNvSpPr>
            <p:nvPr/>
          </p:nvSpPr>
          <p:spPr bwMode="auto">
            <a:xfrm>
              <a:off x="1272" y="3300"/>
              <a:ext cx="106" cy="3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32" name="Rectangle 525"/>
            <p:cNvSpPr>
              <a:spLocks noChangeArrowheads="1"/>
            </p:cNvSpPr>
            <p:nvPr/>
          </p:nvSpPr>
          <p:spPr bwMode="auto">
            <a:xfrm>
              <a:off x="1285" y="3304"/>
              <a:ext cx="9" cy="2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33" name="Rectangle 526"/>
            <p:cNvSpPr>
              <a:spLocks noChangeArrowheads="1"/>
            </p:cNvSpPr>
            <p:nvPr/>
          </p:nvSpPr>
          <p:spPr bwMode="auto">
            <a:xfrm>
              <a:off x="1299" y="3304"/>
              <a:ext cx="9" cy="2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34" name="Oval 527"/>
            <p:cNvSpPr>
              <a:spLocks noChangeArrowheads="1"/>
            </p:cNvSpPr>
            <p:nvPr/>
          </p:nvSpPr>
          <p:spPr bwMode="auto">
            <a:xfrm>
              <a:off x="1326" y="3313"/>
              <a:ext cx="36" cy="10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35" name="Rectangle 528"/>
            <p:cNvSpPr>
              <a:spLocks noChangeArrowheads="1"/>
            </p:cNvSpPr>
            <p:nvPr/>
          </p:nvSpPr>
          <p:spPr bwMode="auto">
            <a:xfrm>
              <a:off x="1403" y="3300"/>
              <a:ext cx="106" cy="3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36" name="Oval 529"/>
            <p:cNvSpPr>
              <a:spLocks noChangeArrowheads="1"/>
            </p:cNvSpPr>
            <p:nvPr/>
          </p:nvSpPr>
          <p:spPr bwMode="auto">
            <a:xfrm>
              <a:off x="1457" y="3311"/>
              <a:ext cx="37" cy="11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37" name="Rectangle 530"/>
            <p:cNvSpPr>
              <a:spLocks noChangeArrowheads="1"/>
            </p:cNvSpPr>
            <p:nvPr/>
          </p:nvSpPr>
          <p:spPr bwMode="auto">
            <a:xfrm>
              <a:off x="1432" y="3306"/>
              <a:ext cx="10" cy="2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38" name="Rectangle 531"/>
            <p:cNvSpPr>
              <a:spLocks noChangeArrowheads="1"/>
            </p:cNvSpPr>
            <p:nvPr/>
          </p:nvSpPr>
          <p:spPr bwMode="auto">
            <a:xfrm>
              <a:off x="1418" y="3306"/>
              <a:ext cx="9" cy="2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39" name="Oval 532"/>
            <p:cNvSpPr>
              <a:spLocks noChangeArrowheads="1"/>
            </p:cNvSpPr>
            <p:nvPr/>
          </p:nvSpPr>
          <p:spPr bwMode="auto">
            <a:xfrm>
              <a:off x="1342" y="3353"/>
              <a:ext cx="18" cy="17"/>
            </a:xfrm>
            <a:prstGeom prst="ellipse">
              <a:avLst/>
            </a:prstGeom>
            <a:solidFill>
              <a:srgbClr val="00FF00"/>
            </a:solidFill>
            <a:ln w="7938">
              <a:solidFill>
                <a:srgbClr val="40FF4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40" name="Oval 533"/>
            <p:cNvSpPr>
              <a:spLocks noChangeArrowheads="1"/>
            </p:cNvSpPr>
            <p:nvPr/>
          </p:nvSpPr>
          <p:spPr bwMode="auto">
            <a:xfrm>
              <a:off x="1309" y="3353"/>
              <a:ext cx="18" cy="17"/>
            </a:xfrm>
            <a:prstGeom prst="ellipse">
              <a:avLst/>
            </a:prstGeom>
            <a:solidFill>
              <a:srgbClr val="FFFF00"/>
            </a:solidFill>
            <a:ln w="7938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41" name="Oval 534"/>
            <p:cNvSpPr>
              <a:spLocks noChangeArrowheads="1"/>
            </p:cNvSpPr>
            <p:nvPr/>
          </p:nvSpPr>
          <p:spPr bwMode="auto">
            <a:xfrm>
              <a:off x="1276" y="3352"/>
              <a:ext cx="18" cy="17"/>
            </a:xfrm>
            <a:prstGeom prst="ellipse">
              <a:avLst/>
            </a:prstGeom>
            <a:solidFill>
              <a:srgbClr val="FF0000"/>
            </a:solidFill>
            <a:ln w="7938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42" name="Rectangle 535"/>
            <p:cNvSpPr>
              <a:spLocks noChangeArrowheads="1"/>
            </p:cNvSpPr>
            <p:nvPr/>
          </p:nvSpPr>
          <p:spPr bwMode="auto">
            <a:xfrm>
              <a:off x="1418" y="3352"/>
              <a:ext cx="20" cy="19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43" name="Rectangle 536"/>
            <p:cNvSpPr>
              <a:spLocks noChangeArrowheads="1"/>
            </p:cNvSpPr>
            <p:nvPr/>
          </p:nvSpPr>
          <p:spPr bwMode="auto">
            <a:xfrm>
              <a:off x="1523" y="3352"/>
              <a:ext cx="19" cy="19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44" name="Oval 537"/>
            <p:cNvSpPr>
              <a:spLocks noChangeArrowheads="1"/>
            </p:cNvSpPr>
            <p:nvPr/>
          </p:nvSpPr>
          <p:spPr bwMode="auto">
            <a:xfrm>
              <a:off x="1449" y="3356"/>
              <a:ext cx="65" cy="9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45" name="Oval 538"/>
            <p:cNvSpPr>
              <a:spLocks noChangeArrowheads="1"/>
            </p:cNvSpPr>
            <p:nvPr/>
          </p:nvSpPr>
          <p:spPr bwMode="auto">
            <a:xfrm>
              <a:off x="1449" y="3388"/>
              <a:ext cx="65" cy="10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46" name="Rectangle 539"/>
            <p:cNvSpPr>
              <a:spLocks noChangeArrowheads="1"/>
            </p:cNvSpPr>
            <p:nvPr/>
          </p:nvSpPr>
          <p:spPr bwMode="auto">
            <a:xfrm>
              <a:off x="1418" y="3383"/>
              <a:ext cx="19" cy="19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47" name="Rectangle 540"/>
            <p:cNvSpPr>
              <a:spLocks noChangeArrowheads="1"/>
            </p:cNvSpPr>
            <p:nvPr/>
          </p:nvSpPr>
          <p:spPr bwMode="auto">
            <a:xfrm>
              <a:off x="1523" y="3384"/>
              <a:ext cx="19" cy="19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48" name="Oval 541"/>
            <p:cNvSpPr>
              <a:spLocks noChangeArrowheads="1"/>
            </p:cNvSpPr>
            <p:nvPr/>
          </p:nvSpPr>
          <p:spPr bwMode="auto">
            <a:xfrm>
              <a:off x="1276" y="3384"/>
              <a:ext cx="18" cy="18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49" name="Oval 542"/>
            <p:cNvSpPr>
              <a:spLocks noChangeArrowheads="1"/>
            </p:cNvSpPr>
            <p:nvPr/>
          </p:nvSpPr>
          <p:spPr bwMode="auto">
            <a:xfrm>
              <a:off x="1310" y="3384"/>
              <a:ext cx="18" cy="18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50" name="Oval 543"/>
            <p:cNvSpPr>
              <a:spLocks noChangeArrowheads="1"/>
            </p:cNvSpPr>
            <p:nvPr/>
          </p:nvSpPr>
          <p:spPr bwMode="auto">
            <a:xfrm>
              <a:off x="1342" y="3385"/>
              <a:ext cx="18" cy="17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51" name="Rectangle 544"/>
            <p:cNvSpPr>
              <a:spLocks noChangeArrowheads="1"/>
            </p:cNvSpPr>
            <p:nvPr/>
          </p:nvSpPr>
          <p:spPr bwMode="auto">
            <a:xfrm>
              <a:off x="1575" y="3352"/>
              <a:ext cx="9" cy="21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52" name="Rectangle 545"/>
            <p:cNvSpPr>
              <a:spLocks noChangeArrowheads="1"/>
            </p:cNvSpPr>
            <p:nvPr/>
          </p:nvSpPr>
          <p:spPr bwMode="auto">
            <a:xfrm>
              <a:off x="1595" y="3352"/>
              <a:ext cx="10" cy="21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53" name="Rectangle 546"/>
            <p:cNvSpPr>
              <a:spLocks noChangeArrowheads="1"/>
            </p:cNvSpPr>
            <p:nvPr/>
          </p:nvSpPr>
          <p:spPr bwMode="auto">
            <a:xfrm>
              <a:off x="1573" y="3382"/>
              <a:ext cx="9" cy="2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54" name="Rectangle 547"/>
            <p:cNvSpPr>
              <a:spLocks noChangeArrowheads="1"/>
            </p:cNvSpPr>
            <p:nvPr/>
          </p:nvSpPr>
          <p:spPr bwMode="auto">
            <a:xfrm>
              <a:off x="1596" y="3382"/>
              <a:ext cx="9" cy="2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55" name="Oval 548"/>
            <p:cNvSpPr>
              <a:spLocks noChangeArrowheads="1"/>
            </p:cNvSpPr>
            <p:nvPr/>
          </p:nvSpPr>
          <p:spPr bwMode="auto">
            <a:xfrm>
              <a:off x="1534" y="3300"/>
              <a:ext cx="18" cy="32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56" name="Oval 549"/>
            <p:cNvSpPr>
              <a:spLocks noChangeArrowheads="1"/>
            </p:cNvSpPr>
            <p:nvPr/>
          </p:nvSpPr>
          <p:spPr bwMode="auto">
            <a:xfrm>
              <a:off x="1575" y="3300"/>
              <a:ext cx="17" cy="35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57" name="Oval 550"/>
            <p:cNvSpPr>
              <a:spLocks noChangeArrowheads="1"/>
            </p:cNvSpPr>
            <p:nvPr/>
          </p:nvSpPr>
          <p:spPr bwMode="auto">
            <a:xfrm>
              <a:off x="1360" y="3419"/>
              <a:ext cx="48" cy="12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58" name="Oval 551"/>
            <p:cNvSpPr>
              <a:spLocks noChangeArrowheads="1"/>
            </p:cNvSpPr>
            <p:nvPr/>
          </p:nvSpPr>
          <p:spPr bwMode="auto">
            <a:xfrm>
              <a:off x="1491" y="3419"/>
              <a:ext cx="48" cy="12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59" name="Oval 552"/>
            <p:cNvSpPr>
              <a:spLocks noChangeArrowheads="1"/>
            </p:cNvSpPr>
            <p:nvPr/>
          </p:nvSpPr>
          <p:spPr bwMode="auto">
            <a:xfrm>
              <a:off x="1425" y="3419"/>
              <a:ext cx="49" cy="12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60" name="AutoShape 553"/>
            <p:cNvSpPr>
              <a:spLocks noChangeArrowheads="1"/>
            </p:cNvSpPr>
            <p:nvPr/>
          </p:nvSpPr>
          <p:spPr bwMode="auto">
            <a:xfrm>
              <a:off x="1278" y="3415"/>
              <a:ext cx="73" cy="18"/>
            </a:xfrm>
            <a:prstGeom prst="roundRect">
              <a:avLst>
                <a:gd name="adj" fmla="val 75000"/>
              </a:avLst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61" name="Oval 554"/>
            <p:cNvSpPr>
              <a:spLocks noChangeArrowheads="1"/>
            </p:cNvSpPr>
            <p:nvPr/>
          </p:nvSpPr>
          <p:spPr bwMode="auto">
            <a:xfrm>
              <a:off x="1566" y="3419"/>
              <a:ext cx="16" cy="14"/>
            </a:xfrm>
            <a:prstGeom prst="ellipse">
              <a:avLst/>
            </a:prstGeom>
            <a:solidFill>
              <a:srgbClr val="00FF00"/>
            </a:solidFill>
            <a:ln w="7938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62" name="Rectangle 555"/>
            <p:cNvSpPr>
              <a:spLocks noChangeArrowheads="1"/>
            </p:cNvSpPr>
            <p:nvPr/>
          </p:nvSpPr>
          <p:spPr bwMode="auto">
            <a:xfrm>
              <a:off x="1182" y="3343"/>
              <a:ext cx="50" cy="151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63" name="Line 556"/>
            <p:cNvSpPr>
              <a:spLocks noChangeShapeType="1"/>
            </p:cNvSpPr>
            <p:nvPr/>
          </p:nvSpPr>
          <p:spPr bwMode="auto">
            <a:xfrm>
              <a:off x="941" y="3380"/>
              <a:ext cx="217" cy="1"/>
            </a:xfrm>
            <a:prstGeom prst="line">
              <a:avLst/>
            </a:prstGeom>
            <a:noFill/>
            <a:ln w="7938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64" name="Line 557"/>
            <p:cNvSpPr>
              <a:spLocks noChangeShapeType="1"/>
            </p:cNvSpPr>
            <p:nvPr/>
          </p:nvSpPr>
          <p:spPr bwMode="auto">
            <a:xfrm flipV="1">
              <a:off x="1301" y="3202"/>
              <a:ext cx="70" cy="78"/>
            </a:xfrm>
            <a:prstGeom prst="line">
              <a:avLst/>
            </a:prstGeom>
            <a:noFill/>
            <a:ln w="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65" name="Line 558"/>
            <p:cNvSpPr>
              <a:spLocks noChangeShapeType="1"/>
            </p:cNvSpPr>
            <p:nvPr/>
          </p:nvSpPr>
          <p:spPr bwMode="auto">
            <a:xfrm>
              <a:off x="1369" y="3206"/>
              <a:ext cx="70" cy="1"/>
            </a:xfrm>
            <a:prstGeom prst="line">
              <a:avLst/>
            </a:prstGeom>
            <a:noFill/>
            <a:ln w="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66" name="Line 559"/>
            <p:cNvSpPr>
              <a:spLocks noChangeShapeType="1"/>
            </p:cNvSpPr>
            <p:nvPr/>
          </p:nvSpPr>
          <p:spPr bwMode="auto">
            <a:xfrm flipV="1">
              <a:off x="941" y="3202"/>
              <a:ext cx="49" cy="68"/>
            </a:xfrm>
            <a:prstGeom prst="line">
              <a:avLst/>
            </a:prstGeom>
            <a:noFill/>
            <a:ln w="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67" name="Line 560"/>
            <p:cNvSpPr>
              <a:spLocks noChangeShapeType="1"/>
            </p:cNvSpPr>
            <p:nvPr/>
          </p:nvSpPr>
          <p:spPr bwMode="auto">
            <a:xfrm>
              <a:off x="990" y="3202"/>
              <a:ext cx="63" cy="1"/>
            </a:xfrm>
            <a:prstGeom prst="line">
              <a:avLst/>
            </a:prstGeom>
            <a:noFill/>
            <a:ln w="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68" name="Rectangle 561"/>
            <p:cNvSpPr>
              <a:spLocks noChangeArrowheads="1"/>
            </p:cNvSpPr>
            <p:nvPr/>
          </p:nvSpPr>
          <p:spPr bwMode="auto">
            <a:xfrm>
              <a:off x="1017" y="3134"/>
              <a:ext cx="65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1pPr>
              <a:lvl2pPr marL="742950" indent="-28575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2pPr>
              <a:lvl3pPr marL="11430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3pPr>
              <a:lvl4pPr marL="16002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4pPr>
              <a:lvl5pPr marL="20574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>
                  <a:solidFill>
                    <a:prstClr val="black"/>
                  </a:solidFill>
                  <a:ea typeface="宋体" charset="-122"/>
                </a:rPr>
                <a:t>15</a:t>
              </a:r>
            </a:p>
          </p:txBody>
        </p:sp>
        <p:sp>
          <p:nvSpPr>
            <p:cNvPr id="769" name="Rectangle 562"/>
            <p:cNvSpPr>
              <a:spLocks noChangeArrowheads="1"/>
            </p:cNvSpPr>
            <p:nvPr/>
          </p:nvSpPr>
          <p:spPr bwMode="auto">
            <a:xfrm>
              <a:off x="1382" y="3113"/>
              <a:ext cx="65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1pPr>
              <a:lvl2pPr marL="742950" indent="-28575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2pPr>
              <a:lvl3pPr marL="11430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3pPr>
              <a:lvl4pPr marL="16002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4pPr>
              <a:lvl5pPr marL="20574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>
                  <a:solidFill>
                    <a:prstClr val="black"/>
                  </a:solidFill>
                  <a:ea typeface="宋体" charset="-122"/>
                </a:rPr>
                <a:t>16</a:t>
              </a:r>
            </a:p>
          </p:txBody>
        </p:sp>
        <p:sp>
          <p:nvSpPr>
            <p:cNvPr id="770" name="Rectangle 563"/>
            <p:cNvSpPr>
              <a:spLocks noChangeArrowheads="1"/>
            </p:cNvSpPr>
            <p:nvPr/>
          </p:nvSpPr>
          <p:spPr bwMode="auto">
            <a:xfrm>
              <a:off x="822" y="3534"/>
              <a:ext cx="171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1pPr>
              <a:lvl2pPr marL="742950" indent="-28575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2pPr>
              <a:lvl3pPr marL="11430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3pPr>
              <a:lvl4pPr marL="16002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4pPr>
              <a:lvl5pPr marL="20574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>
                  <a:solidFill>
                    <a:prstClr val="black"/>
                  </a:solidFill>
                  <a:ea typeface="宋体" charset="-122"/>
                </a:rPr>
                <a:t>Server</a:t>
              </a:r>
            </a:p>
          </p:txBody>
        </p:sp>
        <p:sp>
          <p:nvSpPr>
            <p:cNvPr id="771" name="Rectangle 564"/>
            <p:cNvSpPr>
              <a:spLocks noChangeArrowheads="1"/>
            </p:cNvSpPr>
            <p:nvPr/>
          </p:nvSpPr>
          <p:spPr bwMode="auto">
            <a:xfrm>
              <a:off x="1269" y="3545"/>
              <a:ext cx="327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1pPr>
              <a:lvl2pPr marL="742950" indent="-28575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2pPr>
              <a:lvl3pPr marL="11430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3pPr>
              <a:lvl4pPr marL="16002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4pPr>
              <a:lvl5pPr marL="20574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>
                  <a:solidFill>
                    <a:prstClr val="black"/>
                  </a:solidFill>
                  <a:ea typeface="宋体" charset="-122"/>
                </a:rPr>
                <a:t>核心交换机</a:t>
              </a:r>
            </a:p>
          </p:txBody>
        </p:sp>
        <p:sp>
          <p:nvSpPr>
            <p:cNvPr id="772" name="Line 566"/>
            <p:cNvSpPr>
              <a:spLocks noChangeShapeType="1"/>
            </p:cNvSpPr>
            <p:nvPr/>
          </p:nvSpPr>
          <p:spPr bwMode="auto">
            <a:xfrm flipH="1">
              <a:off x="638" y="661"/>
              <a:ext cx="74" cy="7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73" name="Line 567"/>
            <p:cNvSpPr>
              <a:spLocks noChangeShapeType="1"/>
            </p:cNvSpPr>
            <p:nvPr/>
          </p:nvSpPr>
          <p:spPr bwMode="auto">
            <a:xfrm flipH="1">
              <a:off x="581" y="739"/>
              <a:ext cx="5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74" name="Line 568"/>
            <p:cNvSpPr>
              <a:spLocks noChangeShapeType="1"/>
            </p:cNvSpPr>
            <p:nvPr/>
          </p:nvSpPr>
          <p:spPr bwMode="auto">
            <a:xfrm flipH="1">
              <a:off x="605" y="915"/>
              <a:ext cx="53" cy="4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75" name="Line 569"/>
            <p:cNvSpPr>
              <a:spLocks noChangeShapeType="1"/>
            </p:cNvSpPr>
            <p:nvPr/>
          </p:nvSpPr>
          <p:spPr bwMode="auto">
            <a:xfrm flipH="1">
              <a:off x="548" y="964"/>
              <a:ext cx="5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76" name="Rectangle 570"/>
            <p:cNvSpPr>
              <a:spLocks noChangeArrowheads="1"/>
            </p:cNvSpPr>
            <p:nvPr/>
          </p:nvSpPr>
          <p:spPr bwMode="auto">
            <a:xfrm>
              <a:off x="612" y="661"/>
              <a:ext cx="33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1pPr>
              <a:lvl2pPr marL="742950" indent="-28575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2pPr>
              <a:lvl3pPr marL="11430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3pPr>
              <a:lvl4pPr marL="16002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4pPr>
              <a:lvl5pPr marL="20574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>
                  <a:solidFill>
                    <a:prstClr val="black"/>
                  </a:solidFill>
                  <a:ea typeface="宋体" charset="-122"/>
                </a:rPr>
                <a:t>1</a:t>
              </a:r>
            </a:p>
          </p:txBody>
        </p:sp>
        <p:sp>
          <p:nvSpPr>
            <p:cNvPr id="777" name="Rectangle 571"/>
            <p:cNvSpPr>
              <a:spLocks noChangeArrowheads="1"/>
            </p:cNvSpPr>
            <p:nvPr/>
          </p:nvSpPr>
          <p:spPr bwMode="auto">
            <a:xfrm>
              <a:off x="587" y="903"/>
              <a:ext cx="33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1pPr>
              <a:lvl2pPr marL="742950" indent="-28575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2pPr>
              <a:lvl3pPr marL="11430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3pPr>
              <a:lvl4pPr marL="16002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4pPr>
              <a:lvl5pPr marL="20574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>
                  <a:solidFill>
                    <a:prstClr val="black"/>
                  </a:solidFill>
                  <a:ea typeface="宋体" charset="-122"/>
                </a:rPr>
                <a:t>2</a:t>
              </a:r>
            </a:p>
          </p:txBody>
        </p:sp>
        <p:sp>
          <p:nvSpPr>
            <p:cNvPr id="778" name="Line 572"/>
            <p:cNvSpPr>
              <a:spLocks noChangeShapeType="1"/>
            </p:cNvSpPr>
            <p:nvPr/>
          </p:nvSpPr>
          <p:spPr bwMode="auto">
            <a:xfrm>
              <a:off x="1043" y="841"/>
              <a:ext cx="53" cy="139"/>
            </a:xfrm>
            <a:prstGeom prst="line">
              <a:avLst/>
            </a:prstGeom>
            <a:noFill/>
            <a:ln w="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79" name="Line 573"/>
            <p:cNvSpPr>
              <a:spLocks noChangeShapeType="1"/>
            </p:cNvSpPr>
            <p:nvPr/>
          </p:nvSpPr>
          <p:spPr bwMode="auto">
            <a:xfrm>
              <a:off x="1096" y="980"/>
              <a:ext cx="82" cy="1"/>
            </a:xfrm>
            <a:prstGeom prst="line">
              <a:avLst/>
            </a:prstGeom>
            <a:noFill/>
            <a:ln w="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80" name="Rectangle 574"/>
            <p:cNvSpPr>
              <a:spLocks noChangeArrowheads="1"/>
            </p:cNvSpPr>
            <p:nvPr/>
          </p:nvSpPr>
          <p:spPr bwMode="auto">
            <a:xfrm>
              <a:off x="1459" y="1034"/>
              <a:ext cx="26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1pPr>
              <a:lvl2pPr marL="742950" indent="-28575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2pPr>
              <a:lvl3pPr marL="11430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3pPr>
              <a:lvl4pPr marL="16002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4pPr>
              <a:lvl5pPr marL="20574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>
                  <a:solidFill>
                    <a:prstClr val="black"/>
                  </a:solidFill>
                  <a:ea typeface="宋体" charset="-122"/>
                </a:rPr>
                <a:t>双口面板</a:t>
              </a:r>
              <a:endParaRPr lang="en-US" altLang="zh-CN" sz="900">
                <a:solidFill>
                  <a:prstClr val="black"/>
                </a:solidFill>
                <a:ea typeface="宋体" charset="-122"/>
              </a:endParaRPr>
            </a:p>
          </p:txBody>
        </p:sp>
        <p:sp>
          <p:nvSpPr>
            <p:cNvPr id="781" name="Rectangle 575"/>
            <p:cNvSpPr>
              <a:spLocks noChangeArrowheads="1"/>
            </p:cNvSpPr>
            <p:nvPr/>
          </p:nvSpPr>
          <p:spPr bwMode="auto">
            <a:xfrm>
              <a:off x="1948" y="232"/>
              <a:ext cx="523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1pPr>
              <a:lvl2pPr marL="742950" indent="-28575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2pPr>
              <a:lvl3pPr marL="11430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3pPr>
              <a:lvl4pPr marL="16002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4pPr>
              <a:lvl5pPr marL="20574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>
                  <a:solidFill>
                    <a:prstClr val="black"/>
                  </a:solidFill>
                  <a:ea typeface="宋体" charset="-122"/>
                </a:rPr>
                <a:t>六类非屏蔽双绞线</a:t>
              </a:r>
              <a:endParaRPr lang="en-US" altLang="zh-CN" sz="900">
                <a:solidFill>
                  <a:prstClr val="black"/>
                </a:solidFill>
                <a:ea typeface="宋体" charset="-122"/>
              </a:endParaRPr>
            </a:p>
          </p:txBody>
        </p:sp>
        <p:sp>
          <p:nvSpPr>
            <p:cNvPr id="782" name="Line 576"/>
            <p:cNvSpPr>
              <a:spLocks noChangeShapeType="1"/>
            </p:cNvSpPr>
            <p:nvPr/>
          </p:nvSpPr>
          <p:spPr bwMode="auto">
            <a:xfrm flipH="1">
              <a:off x="2054" y="1050"/>
              <a:ext cx="62" cy="57"/>
            </a:xfrm>
            <a:prstGeom prst="line">
              <a:avLst/>
            </a:prstGeom>
            <a:noFill/>
            <a:ln w="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83" name="Line 577"/>
            <p:cNvSpPr>
              <a:spLocks noChangeShapeType="1"/>
            </p:cNvSpPr>
            <p:nvPr/>
          </p:nvSpPr>
          <p:spPr bwMode="auto">
            <a:xfrm flipH="1">
              <a:off x="1985" y="1107"/>
              <a:ext cx="69" cy="1"/>
            </a:xfrm>
            <a:prstGeom prst="line">
              <a:avLst/>
            </a:prstGeom>
            <a:noFill/>
            <a:ln w="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84" name="Rectangle 578"/>
            <p:cNvSpPr>
              <a:spLocks noChangeArrowheads="1"/>
            </p:cNvSpPr>
            <p:nvPr/>
          </p:nvSpPr>
          <p:spPr bwMode="auto">
            <a:xfrm>
              <a:off x="3316" y="1620"/>
              <a:ext cx="309" cy="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1pPr>
              <a:lvl2pPr marL="742950" indent="-28575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2pPr>
              <a:lvl3pPr marL="11430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3pPr>
              <a:lvl4pPr marL="16002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4pPr>
              <a:lvl5pPr marL="20574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>
                  <a:solidFill>
                    <a:prstClr val="black"/>
                  </a:solidFill>
                  <a:ea typeface="宋体" charset="-122"/>
                </a:rPr>
                <a:t>室内万兆多模</a:t>
              </a:r>
              <a:r>
                <a:rPr lang="en-US" altLang="zh-CN" sz="900">
                  <a:solidFill>
                    <a:prstClr val="black"/>
                  </a:solidFill>
                  <a:ea typeface="宋体" charset="-122"/>
                </a:rPr>
                <a:t>6</a:t>
              </a:r>
              <a:r>
                <a:rPr lang="zh-CN" altLang="en-US" sz="900">
                  <a:solidFill>
                    <a:prstClr val="black"/>
                  </a:solidFill>
                  <a:ea typeface="宋体" charset="-122"/>
                </a:rPr>
                <a:t>芯光缆</a:t>
              </a:r>
              <a:endParaRPr lang="en-US" altLang="zh-CN" sz="900">
                <a:solidFill>
                  <a:prstClr val="black"/>
                </a:solidFill>
                <a:ea typeface="宋体" charset="-122"/>
              </a:endParaRPr>
            </a:p>
          </p:txBody>
        </p:sp>
        <p:sp>
          <p:nvSpPr>
            <p:cNvPr id="785" name="Rectangle 579"/>
            <p:cNvSpPr>
              <a:spLocks noChangeArrowheads="1"/>
            </p:cNvSpPr>
            <p:nvPr/>
          </p:nvSpPr>
          <p:spPr bwMode="auto">
            <a:xfrm>
              <a:off x="1732" y="811"/>
              <a:ext cx="523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1pPr>
              <a:lvl2pPr marL="742950" indent="-28575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2pPr>
              <a:lvl3pPr marL="11430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3pPr>
              <a:lvl4pPr marL="16002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4pPr>
              <a:lvl5pPr marL="20574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>
                  <a:solidFill>
                    <a:prstClr val="black"/>
                  </a:solidFill>
                  <a:ea typeface="宋体" charset="-122"/>
                </a:rPr>
                <a:t>24</a:t>
              </a:r>
              <a:r>
                <a:rPr lang="zh-CN" altLang="en-US" sz="900">
                  <a:solidFill>
                    <a:prstClr val="black"/>
                  </a:solidFill>
                  <a:ea typeface="宋体" charset="-122"/>
                </a:rPr>
                <a:t>口模块式配线架</a:t>
              </a:r>
              <a:endParaRPr lang="en-US" altLang="zh-CN" sz="900">
                <a:solidFill>
                  <a:prstClr val="black"/>
                </a:solidFill>
                <a:ea typeface="宋体" charset="-122"/>
              </a:endParaRPr>
            </a:p>
          </p:txBody>
        </p:sp>
        <p:grpSp>
          <p:nvGrpSpPr>
            <p:cNvPr id="786" name="Group 583"/>
            <p:cNvGrpSpPr>
              <a:grpSpLocks/>
            </p:cNvGrpSpPr>
            <p:nvPr/>
          </p:nvGrpSpPr>
          <p:grpSpPr bwMode="auto">
            <a:xfrm>
              <a:off x="2320" y="1114"/>
              <a:ext cx="425" cy="207"/>
              <a:chOff x="2320" y="1114"/>
              <a:chExt cx="425" cy="207"/>
            </a:xfrm>
          </p:grpSpPr>
          <p:sp>
            <p:nvSpPr>
              <p:cNvPr id="829" name="Line 580"/>
              <p:cNvSpPr>
                <a:spLocks noChangeShapeType="1"/>
              </p:cNvSpPr>
              <p:nvPr/>
            </p:nvSpPr>
            <p:spPr bwMode="auto">
              <a:xfrm>
                <a:off x="2327" y="1114"/>
                <a:ext cx="74" cy="10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830" name="Line 581"/>
              <p:cNvSpPr>
                <a:spLocks noChangeShapeType="1"/>
              </p:cNvSpPr>
              <p:nvPr/>
            </p:nvSpPr>
            <p:spPr bwMode="auto">
              <a:xfrm>
                <a:off x="2401" y="1216"/>
                <a:ext cx="6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9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831" name="Rectangle 582"/>
              <p:cNvSpPr>
                <a:spLocks noChangeArrowheads="1"/>
              </p:cNvSpPr>
              <p:nvPr/>
            </p:nvSpPr>
            <p:spPr bwMode="auto">
              <a:xfrm>
                <a:off x="2320" y="1219"/>
                <a:ext cx="425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4000">
                    <a:solidFill>
                      <a:srgbClr val="FFFF00"/>
                    </a:solidFill>
                    <a:latin typeface="Times New Roman" charset="0"/>
                    <a:ea typeface="隶书" charset="0"/>
                  </a:defRPr>
                </a:lvl1pPr>
                <a:lvl2pPr marL="742950" indent="-285750" eaLnBrk="0" hangingPunct="0">
                  <a:defRPr kumimoji="1" sz="4000">
                    <a:solidFill>
                      <a:srgbClr val="FFFF00"/>
                    </a:solidFill>
                    <a:latin typeface="Times New Roman" charset="0"/>
                    <a:ea typeface="隶书" charset="0"/>
                  </a:defRPr>
                </a:lvl2pPr>
                <a:lvl3pPr marL="1143000" indent="-228600" eaLnBrk="0" hangingPunct="0">
                  <a:defRPr kumimoji="1" sz="4000">
                    <a:solidFill>
                      <a:srgbClr val="FFFF00"/>
                    </a:solidFill>
                    <a:latin typeface="Times New Roman" charset="0"/>
                    <a:ea typeface="隶书" charset="0"/>
                  </a:defRPr>
                </a:lvl3pPr>
                <a:lvl4pPr marL="1600200" indent="-228600" eaLnBrk="0" hangingPunct="0">
                  <a:defRPr kumimoji="1" sz="4000">
                    <a:solidFill>
                      <a:srgbClr val="FFFF00"/>
                    </a:solidFill>
                    <a:latin typeface="Times New Roman" charset="0"/>
                    <a:ea typeface="隶书" charset="0"/>
                  </a:defRPr>
                </a:lvl4pPr>
                <a:lvl5pPr marL="2057400" indent="-228600" eaLnBrk="0" hangingPunct="0">
                  <a:defRPr kumimoji="1" sz="4000">
                    <a:solidFill>
                      <a:srgbClr val="FFFF00"/>
                    </a:solidFill>
                    <a:latin typeface="Times New Roman" charset="0"/>
                    <a:ea typeface="隶书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>
                    <a:solidFill>
                      <a:srgbClr val="FFFF00"/>
                    </a:solidFill>
                    <a:latin typeface="Times New Roman" charset="0"/>
                    <a:ea typeface="隶书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>
                    <a:solidFill>
                      <a:srgbClr val="FFFF00"/>
                    </a:solidFill>
                    <a:latin typeface="Times New Roman" charset="0"/>
                    <a:ea typeface="隶书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>
                    <a:solidFill>
                      <a:srgbClr val="FFFF00"/>
                    </a:solidFill>
                    <a:latin typeface="Times New Roman" charset="0"/>
                    <a:ea typeface="隶书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>
                    <a:solidFill>
                      <a:srgbClr val="FFFF00"/>
                    </a:solidFill>
                    <a:latin typeface="Times New Roman" charset="0"/>
                    <a:ea typeface="隶书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900">
                    <a:solidFill>
                      <a:prstClr val="black"/>
                    </a:solidFill>
                    <a:ea typeface="宋体" charset="-122"/>
                  </a:rPr>
                  <a:t>110</a:t>
                </a:r>
                <a:r>
                  <a:rPr lang="zh-CN" altLang="en-US" sz="900">
                    <a:solidFill>
                      <a:prstClr val="black"/>
                    </a:solidFill>
                    <a:ea typeface="宋体" charset="-122"/>
                  </a:rPr>
                  <a:t>语音配线架</a:t>
                </a:r>
                <a:endParaRPr lang="en-US" altLang="zh-CN" sz="900">
                  <a:solidFill>
                    <a:prstClr val="black"/>
                  </a:solidFill>
                  <a:ea typeface="宋体" charset="-122"/>
                </a:endParaRPr>
              </a:p>
            </p:txBody>
          </p:sp>
        </p:grpSp>
        <p:sp>
          <p:nvSpPr>
            <p:cNvPr id="787" name="Rectangle 584"/>
            <p:cNvSpPr>
              <a:spLocks noChangeArrowheads="1"/>
            </p:cNvSpPr>
            <p:nvPr/>
          </p:nvSpPr>
          <p:spPr bwMode="auto">
            <a:xfrm>
              <a:off x="1932" y="1534"/>
              <a:ext cx="393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1pPr>
              <a:lvl2pPr marL="742950" indent="-28575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2pPr>
              <a:lvl3pPr marL="11430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3pPr>
              <a:lvl4pPr marL="16002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4pPr>
              <a:lvl5pPr marL="20574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>
                  <a:solidFill>
                    <a:prstClr val="black"/>
                  </a:solidFill>
                  <a:ea typeface="宋体" charset="-122"/>
                </a:rPr>
                <a:t>接入层交换机</a:t>
              </a:r>
              <a:endParaRPr lang="en-US" altLang="zh-CN" sz="900">
                <a:solidFill>
                  <a:prstClr val="black"/>
                </a:solidFill>
                <a:ea typeface="宋体" charset="-122"/>
              </a:endParaRPr>
            </a:p>
          </p:txBody>
        </p:sp>
        <p:sp>
          <p:nvSpPr>
            <p:cNvPr id="788" name="Line 585"/>
            <p:cNvSpPr>
              <a:spLocks noChangeShapeType="1"/>
            </p:cNvSpPr>
            <p:nvPr/>
          </p:nvSpPr>
          <p:spPr bwMode="auto">
            <a:xfrm>
              <a:off x="3118" y="1095"/>
              <a:ext cx="42" cy="87"/>
            </a:xfrm>
            <a:prstGeom prst="line">
              <a:avLst/>
            </a:prstGeom>
            <a:noFill/>
            <a:ln w="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89" name="Line 586"/>
            <p:cNvSpPr>
              <a:spLocks noChangeShapeType="1"/>
            </p:cNvSpPr>
            <p:nvPr/>
          </p:nvSpPr>
          <p:spPr bwMode="auto">
            <a:xfrm>
              <a:off x="3160" y="1182"/>
              <a:ext cx="61" cy="1"/>
            </a:xfrm>
            <a:prstGeom prst="line">
              <a:avLst/>
            </a:prstGeom>
            <a:noFill/>
            <a:ln w="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90" name="Rectangle 587"/>
            <p:cNvSpPr>
              <a:spLocks noChangeArrowheads="1"/>
            </p:cNvSpPr>
            <p:nvPr/>
          </p:nvSpPr>
          <p:spPr bwMode="auto">
            <a:xfrm>
              <a:off x="3179" y="1111"/>
              <a:ext cx="0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1pPr>
              <a:lvl2pPr marL="742950" indent="-28575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2pPr>
              <a:lvl3pPr marL="11430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3pPr>
              <a:lvl4pPr marL="16002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4pPr>
              <a:lvl5pPr marL="20574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zh-CN" sz="900">
                <a:solidFill>
                  <a:prstClr val="black"/>
                </a:solidFill>
                <a:ea typeface="宋体" charset="-122"/>
              </a:endParaRPr>
            </a:p>
          </p:txBody>
        </p:sp>
        <p:sp>
          <p:nvSpPr>
            <p:cNvPr id="791" name="Line 589"/>
            <p:cNvSpPr>
              <a:spLocks noChangeShapeType="1"/>
            </p:cNvSpPr>
            <p:nvPr/>
          </p:nvSpPr>
          <p:spPr bwMode="auto">
            <a:xfrm>
              <a:off x="1964" y="2684"/>
              <a:ext cx="70" cy="102"/>
            </a:xfrm>
            <a:prstGeom prst="line">
              <a:avLst/>
            </a:prstGeom>
            <a:noFill/>
            <a:ln w="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92" name="Line 590"/>
            <p:cNvSpPr>
              <a:spLocks noChangeShapeType="1"/>
            </p:cNvSpPr>
            <p:nvPr/>
          </p:nvSpPr>
          <p:spPr bwMode="auto">
            <a:xfrm>
              <a:off x="2034" y="2786"/>
              <a:ext cx="82" cy="1"/>
            </a:xfrm>
            <a:prstGeom prst="line">
              <a:avLst/>
            </a:prstGeom>
            <a:noFill/>
            <a:ln w="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93" name="Rectangle 591"/>
            <p:cNvSpPr>
              <a:spLocks noChangeArrowheads="1"/>
            </p:cNvSpPr>
            <p:nvPr/>
          </p:nvSpPr>
          <p:spPr bwMode="auto">
            <a:xfrm>
              <a:off x="2064" y="2720"/>
              <a:ext cx="491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1pPr>
              <a:lvl2pPr marL="742950" indent="-28575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2pPr>
              <a:lvl3pPr marL="11430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3pPr>
              <a:lvl4pPr marL="16002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4pPr>
              <a:lvl5pPr marL="20574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>
                  <a:solidFill>
                    <a:prstClr val="black"/>
                  </a:solidFill>
                  <a:ea typeface="宋体" charset="-122"/>
                </a:rPr>
                <a:t>110</a:t>
              </a:r>
              <a:r>
                <a:rPr lang="zh-CN" altLang="en-US" sz="900">
                  <a:solidFill>
                    <a:prstClr val="black"/>
                  </a:solidFill>
                  <a:ea typeface="宋体" charset="-122"/>
                </a:rPr>
                <a:t>语音总配线架</a:t>
              </a:r>
              <a:endParaRPr lang="en-US" altLang="zh-CN" sz="900">
                <a:solidFill>
                  <a:prstClr val="black"/>
                </a:solidFill>
                <a:ea typeface="宋体" charset="-122"/>
              </a:endParaRPr>
            </a:p>
          </p:txBody>
        </p:sp>
        <p:sp>
          <p:nvSpPr>
            <p:cNvPr id="794" name="Rectangle 592"/>
            <p:cNvSpPr>
              <a:spLocks noChangeArrowheads="1"/>
            </p:cNvSpPr>
            <p:nvPr/>
          </p:nvSpPr>
          <p:spPr bwMode="auto">
            <a:xfrm>
              <a:off x="928" y="681"/>
              <a:ext cx="50" cy="17"/>
            </a:xfrm>
            <a:prstGeom prst="rect">
              <a:avLst/>
            </a:prstGeom>
            <a:solidFill>
              <a:srgbClr val="E0E0E0"/>
            </a:solidFill>
            <a:ln w="7938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95" name="Line 593"/>
            <p:cNvSpPr>
              <a:spLocks noChangeShapeType="1"/>
            </p:cNvSpPr>
            <p:nvPr/>
          </p:nvSpPr>
          <p:spPr bwMode="auto">
            <a:xfrm>
              <a:off x="933" y="696"/>
              <a:ext cx="41" cy="4"/>
            </a:xfrm>
            <a:prstGeom prst="line">
              <a:avLst/>
            </a:prstGeom>
            <a:noFill/>
            <a:ln w="7938">
              <a:solidFill>
                <a:srgbClr val="A0A0A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96" name="Line 594"/>
            <p:cNvSpPr>
              <a:spLocks noChangeShapeType="1"/>
            </p:cNvSpPr>
            <p:nvPr/>
          </p:nvSpPr>
          <p:spPr bwMode="auto">
            <a:xfrm flipH="1">
              <a:off x="1210" y="695"/>
              <a:ext cx="42" cy="6"/>
            </a:xfrm>
            <a:prstGeom prst="line">
              <a:avLst/>
            </a:prstGeom>
            <a:noFill/>
            <a:ln w="7938">
              <a:solidFill>
                <a:srgbClr val="A0A0A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97" name="Line 595"/>
            <p:cNvSpPr>
              <a:spLocks noChangeShapeType="1"/>
            </p:cNvSpPr>
            <p:nvPr/>
          </p:nvSpPr>
          <p:spPr bwMode="auto">
            <a:xfrm>
              <a:off x="979" y="687"/>
              <a:ext cx="227" cy="1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98" name="Rectangle 596"/>
            <p:cNvSpPr>
              <a:spLocks noChangeArrowheads="1"/>
            </p:cNvSpPr>
            <p:nvPr/>
          </p:nvSpPr>
          <p:spPr bwMode="auto">
            <a:xfrm>
              <a:off x="1207" y="681"/>
              <a:ext cx="49" cy="17"/>
            </a:xfrm>
            <a:prstGeom prst="rect">
              <a:avLst/>
            </a:prstGeom>
            <a:solidFill>
              <a:srgbClr val="E0E0E0"/>
            </a:solidFill>
            <a:ln w="7938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99" name="Rectangle 597"/>
            <p:cNvSpPr>
              <a:spLocks noChangeArrowheads="1"/>
            </p:cNvSpPr>
            <p:nvPr/>
          </p:nvSpPr>
          <p:spPr bwMode="auto">
            <a:xfrm>
              <a:off x="928" y="1577"/>
              <a:ext cx="50" cy="15"/>
            </a:xfrm>
            <a:prstGeom prst="rect">
              <a:avLst/>
            </a:prstGeom>
            <a:solidFill>
              <a:srgbClr val="E0E0E0"/>
            </a:solidFill>
            <a:ln w="7938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800" name="Line 598"/>
            <p:cNvSpPr>
              <a:spLocks noChangeShapeType="1"/>
            </p:cNvSpPr>
            <p:nvPr/>
          </p:nvSpPr>
          <p:spPr bwMode="auto">
            <a:xfrm>
              <a:off x="933" y="1592"/>
              <a:ext cx="41" cy="6"/>
            </a:xfrm>
            <a:prstGeom prst="line">
              <a:avLst/>
            </a:prstGeom>
            <a:noFill/>
            <a:ln w="7938">
              <a:solidFill>
                <a:srgbClr val="A0A0A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801" name="Line 599"/>
            <p:cNvSpPr>
              <a:spLocks noChangeShapeType="1"/>
            </p:cNvSpPr>
            <p:nvPr/>
          </p:nvSpPr>
          <p:spPr bwMode="auto">
            <a:xfrm flipH="1">
              <a:off x="1210" y="1592"/>
              <a:ext cx="42" cy="6"/>
            </a:xfrm>
            <a:prstGeom prst="line">
              <a:avLst/>
            </a:prstGeom>
            <a:noFill/>
            <a:ln w="7938">
              <a:solidFill>
                <a:srgbClr val="A0A0A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802" name="Line 600"/>
            <p:cNvSpPr>
              <a:spLocks noChangeShapeType="1"/>
            </p:cNvSpPr>
            <p:nvPr/>
          </p:nvSpPr>
          <p:spPr bwMode="auto">
            <a:xfrm>
              <a:off x="979" y="1584"/>
              <a:ext cx="227" cy="1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803" name="Rectangle 601"/>
            <p:cNvSpPr>
              <a:spLocks noChangeArrowheads="1"/>
            </p:cNvSpPr>
            <p:nvPr/>
          </p:nvSpPr>
          <p:spPr bwMode="auto">
            <a:xfrm>
              <a:off x="1207" y="1577"/>
              <a:ext cx="49" cy="15"/>
            </a:xfrm>
            <a:prstGeom prst="rect">
              <a:avLst/>
            </a:prstGeom>
            <a:solidFill>
              <a:srgbClr val="E0E0E0"/>
            </a:solidFill>
            <a:ln w="7938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804" name="Rectangle 602"/>
            <p:cNvSpPr>
              <a:spLocks noChangeArrowheads="1"/>
            </p:cNvSpPr>
            <p:nvPr/>
          </p:nvSpPr>
          <p:spPr bwMode="auto">
            <a:xfrm>
              <a:off x="2732" y="2181"/>
              <a:ext cx="458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1pPr>
              <a:lvl2pPr marL="742950" indent="-28575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2pPr>
              <a:lvl3pPr marL="11430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3pPr>
              <a:lvl4pPr marL="16002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4pPr>
              <a:lvl5pPr marL="20574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>
                  <a:solidFill>
                    <a:prstClr val="black"/>
                  </a:solidFill>
                  <a:ea typeface="宋体" charset="-122"/>
                </a:rPr>
                <a:t>三类大对数电缆</a:t>
              </a:r>
              <a:endParaRPr lang="en-US" altLang="zh-CN" sz="900">
                <a:solidFill>
                  <a:prstClr val="black"/>
                </a:solidFill>
                <a:ea typeface="宋体" charset="-122"/>
              </a:endParaRPr>
            </a:p>
          </p:txBody>
        </p:sp>
        <p:sp>
          <p:nvSpPr>
            <p:cNvPr id="805" name="Line 603"/>
            <p:cNvSpPr>
              <a:spLocks noChangeShapeType="1"/>
            </p:cNvSpPr>
            <p:nvPr/>
          </p:nvSpPr>
          <p:spPr bwMode="auto">
            <a:xfrm flipV="1">
              <a:off x="1516" y="778"/>
              <a:ext cx="98" cy="5"/>
            </a:xfrm>
            <a:prstGeom prst="line">
              <a:avLst/>
            </a:prstGeom>
            <a:noFill/>
            <a:ln w="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806" name="Line 604"/>
            <p:cNvSpPr>
              <a:spLocks noChangeShapeType="1"/>
            </p:cNvSpPr>
            <p:nvPr/>
          </p:nvSpPr>
          <p:spPr bwMode="auto">
            <a:xfrm>
              <a:off x="1516" y="750"/>
              <a:ext cx="66" cy="1"/>
            </a:xfrm>
            <a:prstGeom prst="line">
              <a:avLst/>
            </a:prstGeom>
            <a:noFill/>
            <a:ln w="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807" name="Line 605"/>
            <p:cNvSpPr>
              <a:spLocks noChangeShapeType="1"/>
            </p:cNvSpPr>
            <p:nvPr/>
          </p:nvSpPr>
          <p:spPr bwMode="auto">
            <a:xfrm flipV="1">
              <a:off x="1582" y="397"/>
              <a:ext cx="5" cy="353"/>
            </a:xfrm>
            <a:prstGeom prst="line">
              <a:avLst/>
            </a:prstGeom>
            <a:noFill/>
            <a:ln w="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808" name="Line 606"/>
            <p:cNvSpPr>
              <a:spLocks noChangeShapeType="1"/>
            </p:cNvSpPr>
            <p:nvPr/>
          </p:nvSpPr>
          <p:spPr bwMode="auto">
            <a:xfrm flipV="1">
              <a:off x="1593" y="394"/>
              <a:ext cx="1047" cy="1"/>
            </a:xfrm>
            <a:prstGeom prst="line">
              <a:avLst/>
            </a:prstGeom>
            <a:noFill/>
            <a:ln w="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809" name="Line 607"/>
            <p:cNvSpPr>
              <a:spLocks noChangeShapeType="1"/>
            </p:cNvSpPr>
            <p:nvPr/>
          </p:nvSpPr>
          <p:spPr bwMode="auto">
            <a:xfrm flipH="1" flipV="1">
              <a:off x="2596" y="721"/>
              <a:ext cx="5" cy="246"/>
            </a:xfrm>
            <a:prstGeom prst="line">
              <a:avLst/>
            </a:prstGeom>
            <a:noFill/>
            <a:ln w="0">
              <a:solidFill>
                <a:srgbClr val="66FF33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810" name="Line 608"/>
            <p:cNvSpPr>
              <a:spLocks noChangeShapeType="1"/>
            </p:cNvSpPr>
            <p:nvPr/>
          </p:nvSpPr>
          <p:spPr bwMode="auto">
            <a:xfrm>
              <a:off x="2645" y="934"/>
              <a:ext cx="98" cy="1"/>
            </a:xfrm>
            <a:prstGeom prst="line">
              <a:avLst/>
            </a:prstGeom>
            <a:noFill/>
            <a:ln w="0">
              <a:solidFill>
                <a:srgbClr val="66FF33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811" name="Line 609"/>
            <p:cNvSpPr>
              <a:spLocks noChangeShapeType="1"/>
            </p:cNvSpPr>
            <p:nvPr/>
          </p:nvSpPr>
          <p:spPr bwMode="auto">
            <a:xfrm flipV="1">
              <a:off x="2645" y="389"/>
              <a:ext cx="1" cy="241"/>
            </a:xfrm>
            <a:prstGeom prst="line">
              <a:avLst/>
            </a:prstGeom>
            <a:noFill/>
            <a:ln w="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812" name="Line 610"/>
            <p:cNvSpPr>
              <a:spLocks noChangeShapeType="1"/>
            </p:cNvSpPr>
            <p:nvPr/>
          </p:nvSpPr>
          <p:spPr bwMode="auto">
            <a:xfrm flipV="1">
              <a:off x="2706" y="967"/>
              <a:ext cx="1" cy="109"/>
            </a:xfrm>
            <a:prstGeom prst="line">
              <a:avLst/>
            </a:prstGeom>
            <a:noFill/>
            <a:ln w="0">
              <a:solidFill>
                <a:srgbClr val="66FF33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813" name="Line 611"/>
            <p:cNvSpPr>
              <a:spLocks noChangeShapeType="1"/>
            </p:cNvSpPr>
            <p:nvPr/>
          </p:nvSpPr>
          <p:spPr bwMode="auto">
            <a:xfrm flipV="1">
              <a:off x="2601" y="970"/>
              <a:ext cx="106" cy="1"/>
            </a:xfrm>
            <a:prstGeom prst="line">
              <a:avLst/>
            </a:prstGeom>
            <a:noFill/>
            <a:ln w="0">
              <a:solidFill>
                <a:srgbClr val="66FF33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814" name="Line 612"/>
            <p:cNvSpPr>
              <a:spLocks noChangeShapeType="1"/>
            </p:cNvSpPr>
            <p:nvPr/>
          </p:nvSpPr>
          <p:spPr bwMode="auto">
            <a:xfrm flipV="1">
              <a:off x="2600" y="505"/>
              <a:ext cx="1" cy="122"/>
            </a:xfrm>
            <a:prstGeom prst="line">
              <a:avLst/>
            </a:prstGeom>
            <a:noFill/>
            <a:ln w="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815" name="Line 613"/>
            <p:cNvSpPr>
              <a:spLocks noChangeShapeType="1"/>
            </p:cNvSpPr>
            <p:nvPr/>
          </p:nvSpPr>
          <p:spPr bwMode="auto">
            <a:xfrm flipH="1">
              <a:off x="1725" y="508"/>
              <a:ext cx="874" cy="3"/>
            </a:xfrm>
            <a:prstGeom prst="line">
              <a:avLst/>
            </a:prstGeom>
            <a:noFill/>
            <a:ln w="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816" name="Line 614"/>
            <p:cNvSpPr>
              <a:spLocks noChangeShapeType="1"/>
            </p:cNvSpPr>
            <p:nvPr/>
          </p:nvSpPr>
          <p:spPr bwMode="auto">
            <a:xfrm>
              <a:off x="1729" y="507"/>
              <a:ext cx="1" cy="1175"/>
            </a:xfrm>
            <a:prstGeom prst="line">
              <a:avLst/>
            </a:prstGeom>
            <a:noFill/>
            <a:ln w="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817" name="Line 615"/>
            <p:cNvSpPr>
              <a:spLocks noChangeShapeType="1"/>
            </p:cNvSpPr>
            <p:nvPr/>
          </p:nvSpPr>
          <p:spPr bwMode="auto">
            <a:xfrm flipH="1" flipV="1">
              <a:off x="2710" y="1294"/>
              <a:ext cx="412" cy="2"/>
            </a:xfrm>
            <a:prstGeom prst="line">
              <a:avLst/>
            </a:prstGeom>
            <a:noFill/>
            <a:ln w="7938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818" name="Line 616"/>
            <p:cNvSpPr>
              <a:spLocks noChangeShapeType="1"/>
            </p:cNvSpPr>
            <p:nvPr/>
          </p:nvSpPr>
          <p:spPr bwMode="auto">
            <a:xfrm>
              <a:off x="2979" y="1929"/>
              <a:ext cx="93" cy="224"/>
            </a:xfrm>
            <a:prstGeom prst="line">
              <a:avLst/>
            </a:prstGeom>
            <a:noFill/>
            <a:ln w="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819" name="Line 617"/>
            <p:cNvSpPr>
              <a:spLocks noChangeShapeType="1"/>
            </p:cNvSpPr>
            <p:nvPr/>
          </p:nvSpPr>
          <p:spPr bwMode="auto">
            <a:xfrm>
              <a:off x="3070" y="2151"/>
              <a:ext cx="71" cy="1"/>
            </a:xfrm>
            <a:prstGeom prst="line">
              <a:avLst/>
            </a:prstGeom>
            <a:noFill/>
            <a:ln w="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820" name="Line 618"/>
            <p:cNvSpPr>
              <a:spLocks noChangeShapeType="1"/>
            </p:cNvSpPr>
            <p:nvPr/>
          </p:nvSpPr>
          <p:spPr bwMode="auto">
            <a:xfrm flipH="1">
              <a:off x="3203" y="1689"/>
              <a:ext cx="60" cy="119"/>
            </a:xfrm>
            <a:prstGeom prst="line">
              <a:avLst/>
            </a:prstGeom>
            <a:noFill/>
            <a:ln w="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821" name="Line 619"/>
            <p:cNvSpPr>
              <a:spLocks noChangeShapeType="1"/>
            </p:cNvSpPr>
            <p:nvPr/>
          </p:nvSpPr>
          <p:spPr bwMode="auto">
            <a:xfrm flipH="1">
              <a:off x="3126" y="1809"/>
              <a:ext cx="71" cy="1"/>
            </a:xfrm>
            <a:prstGeom prst="line">
              <a:avLst/>
            </a:prstGeom>
            <a:noFill/>
            <a:ln w="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822" name="Rectangle 620"/>
            <p:cNvSpPr>
              <a:spLocks noChangeArrowheads="1"/>
            </p:cNvSpPr>
            <p:nvPr/>
          </p:nvSpPr>
          <p:spPr bwMode="auto">
            <a:xfrm>
              <a:off x="1715" y="1146"/>
              <a:ext cx="360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1pPr>
              <a:lvl2pPr marL="742950" indent="-28575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2pPr>
              <a:lvl3pPr marL="11430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3pPr>
              <a:lvl4pPr marL="16002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4pPr>
              <a:lvl5pPr marL="20574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>
                  <a:solidFill>
                    <a:prstClr val="black"/>
                  </a:solidFill>
                  <a:ea typeface="宋体" charset="-122"/>
                </a:rPr>
                <a:t>6</a:t>
              </a:r>
              <a:r>
                <a:rPr lang="zh-CN" altLang="en-US" sz="900">
                  <a:solidFill>
                    <a:prstClr val="black"/>
                  </a:solidFill>
                  <a:ea typeface="宋体" charset="-122"/>
                </a:rPr>
                <a:t>类水平跳线</a:t>
              </a:r>
              <a:endParaRPr lang="en-US" altLang="zh-CN" sz="900">
                <a:solidFill>
                  <a:prstClr val="black"/>
                </a:solidFill>
                <a:ea typeface="宋体" charset="-122"/>
              </a:endParaRPr>
            </a:p>
          </p:txBody>
        </p:sp>
        <p:sp>
          <p:nvSpPr>
            <p:cNvPr id="823" name="Rectangle 621"/>
            <p:cNvSpPr>
              <a:spLocks noChangeArrowheads="1"/>
            </p:cNvSpPr>
            <p:nvPr/>
          </p:nvSpPr>
          <p:spPr bwMode="auto">
            <a:xfrm>
              <a:off x="2038" y="3117"/>
              <a:ext cx="100" cy="137"/>
            </a:xfrm>
            <a:prstGeom prst="rect">
              <a:avLst/>
            </a:prstGeom>
            <a:solidFill>
              <a:srgbClr val="660033"/>
            </a:solidFill>
            <a:ln w="7938">
              <a:solidFill>
                <a:schemeClr val="accent2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824" name="Line 622"/>
            <p:cNvSpPr>
              <a:spLocks noChangeShapeType="1"/>
            </p:cNvSpPr>
            <p:nvPr/>
          </p:nvSpPr>
          <p:spPr bwMode="auto">
            <a:xfrm flipH="1" flipV="1">
              <a:off x="2740" y="934"/>
              <a:ext cx="5" cy="155"/>
            </a:xfrm>
            <a:prstGeom prst="line">
              <a:avLst/>
            </a:prstGeom>
            <a:noFill/>
            <a:ln w="0">
              <a:solidFill>
                <a:srgbClr val="66FF33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825" name="Line 623"/>
            <p:cNvSpPr>
              <a:spLocks noChangeShapeType="1"/>
            </p:cNvSpPr>
            <p:nvPr/>
          </p:nvSpPr>
          <p:spPr bwMode="auto">
            <a:xfrm flipV="1">
              <a:off x="2644" y="721"/>
              <a:ext cx="1" cy="210"/>
            </a:xfrm>
            <a:prstGeom prst="line">
              <a:avLst/>
            </a:prstGeom>
            <a:noFill/>
            <a:ln w="0">
              <a:solidFill>
                <a:srgbClr val="66FF33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826" name="Line 624"/>
            <p:cNvSpPr>
              <a:spLocks noChangeShapeType="1"/>
            </p:cNvSpPr>
            <p:nvPr/>
          </p:nvSpPr>
          <p:spPr bwMode="auto">
            <a:xfrm>
              <a:off x="1628" y="3458"/>
              <a:ext cx="1031" cy="1"/>
            </a:xfrm>
            <a:prstGeom prst="line">
              <a:avLst/>
            </a:prstGeom>
            <a:noFill/>
            <a:ln w="7938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827" name="Freeform 625"/>
            <p:cNvSpPr>
              <a:spLocks/>
            </p:cNvSpPr>
            <p:nvPr/>
          </p:nvSpPr>
          <p:spPr bwMode="auto">
            <a:xfrm>
              <a:off x="2615" y="3448"/>
              <a:ext cx="80" cy="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1" y="20"/>
                </a:cxn>
                <a:cxn ang="0">
                  <a:pos x="0" y="40"/>
                </a:cxn>
                <a:cxn ang="0">
                  <a:pos x="0" y="0"/>
                </a:cxn>
              </a:cxnLst>
              <a:rect l="0" t="0" r="r" b="b"/>
              <a:pathLst>
                <a:path w="161" h="40">
                  <a:moveTo>
                    <a:pt x="0" y="0"/>
                  </a:moveTo>
                  <a:lnTo>
                    <a:pt x="161" y="2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9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828" name="Rectangle 626"/>
            <p:cNvSpPr>
              <a:spLocks noChangeArrowheads="1"/>
            </p:cNvSpPr>
            <p:nvPr/>
          </p:nvSpPr>
          <p:spPr bwMode="auto">
            <a:xfrm>
              <a:off x="2754" y="3429"/>
              <a:ext cx="3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1pPr>
              <a:lvl2pPr marL="742950" indent="-28575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2pPr>
              <a:lvl3pPr marL="11430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3pPr>
              <a:lvl4pPr marL="16002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4pPr>
              <a:lvl5pPr marL="2057400" indent="-228600" eaLnBrk="0" hangingPunct="0"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>
                  <a:solidFill>
                    <a:srgbClr val="FFFF00"/>
                  </a:solidFill>
                  <a:latin typeface="Times New Roman" charset="0"/>
                  <a:ea typeface="隶书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>
                  <a:solidFill>
                    <a:prstClr val="black"/>
                  </a:solidFill>
                  <a:ea typeface="宋体" charset="-122"/>
                </a:rPr>
                <a:t>去其它</a:t>
              </a:r>
              <a:r>
                <a:rPr lang="en-US" altLang="zh-CN" sz="900">
                  <a:solidFill>
                    <a:prstClr val="black"/>
                  </a:solidFill>
                  <a:ea typeface="宋体" charset="-122"/>
                </a:rPr>
                <a:t>IDF</a:t>
              </a:r>
              <a:endParaRPr lang="zh-CN" altLang="en-US" sz="900">
                <a:solidFill>
                  <a:prstClr val="black"/>
                </a:solidFill>
                <a:ea typeface="宋体" charset="-122"/>
              </a:endParaRPr>
            </a:p>
          </p:txBody>
        </p:sp>
      </p:grpSp>
      <p:sp>
        <p:nvSpPr>
          <p:cNvPr id="1121" name="Text Box 9"/>
          <p:cNvSpPr txBox="1">
            <a:spLocks noChangeArrowheads="1"/>
          </p:cNvSpPr>
          <p:nvPr/>
        </p:nvSpPr>
        <p:spPr bwMode="auto">
          <a:xfrm>
            <a:off x="5527306" y="469747"/>
            <a:ext cx="2300630" cy="3231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lvl1pPr eaLnBrk="0" hangingPunct="0"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1pPr>
            <a:lvl2pPr marL="742950" indent="-285750" eaLnBrk="0" hangingPunct="0"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2pPr>
            <a:lvl3pPr marL="1143000" indent="-228600" eaLnBrk="0" hangingPunct="0"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3pPr>
            <a:lvl4pPr marL="1600200" indent="-228600" eaLnBrk="0" hangingPunct="0"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4pPr>
            <a:lvl5pPr marL="2057400" indent="-228600" eaLnBrk="0" hangingPunct="0"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>
                <a:effectLst>
                  <a:outerShdw blurRad="38100" dist="38100" dir="2700000" algn="tl">
                    <a:srgbClr val="000000"/>
                  </a:outerShdw>
                </a:effectLst>
              </a:rPr>
              <a:t>六类常用综合布线拓扑图</a:t>
            </a:r>
            <a:endParaRPr lang="zh-CN" altLang="en-US" sz="1800" b="1">
              <a:ea typeface="宋体" charset="-122"/>
            </a:endParaRPr>
          </a:p>
        </p:txBody>
      </p:sp>
      <p:sp>
        <p:nvSpPr>
          <p:cNvPr id="1122" name="Rectangle 182"/>
          <p:cNvSpPr>
            <a:spLocks noChangeArrowheads="1"/>
          </p:cNvSpPr>
          <p:nvPr/>
        </p:nvSpPr>
        <p:spPr bwMode="auto">
          <a:xfrm>
            <a:off x="5648549" y="807542"/>
            <a:ext cx="692497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1pPr>
            <a:lvl2pPr marL="742950" indent="-285750" eaLnBrk="0" hangingPunct="0"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2pPr>
            <a:lvl3pPr marL="1143000" indent="-228600" eaLnBrk="0" hangingPunct="0"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3pPr>
            <a:lvl4pPr marL="1600200" indent="-228600" eaLnBrk="0" hangingPunct="0"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4pPr>
            <a:lvl5pPr marL="2057400" indent="-228600" eaLnBrk="0" hangingPunct="0"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900" b="1">
                <a:solidFill>
                  <a:prstClr val="black"/>
                </a:solidFill>
                <a:ea typeface="宋体" charset="-122"/>
              </a:rPr>
              <a:t>110/RJ45</a:t>
            </a:r>
            <a:r>
              <a:rPr lang="zh-CN" altLang="en-US" sz="900" b="1">
                <a:solidFill>
                  <a:prstClr val="black"/>
                </a:solidFill>
                <a:ea typeface="宋体" charset="-122"/>
              </a:rPr>
              <a:t>跳线</a:t>
            </a:r>
          </a:p>
        </p:txBody>
      </p:sp>
      <p:sp>
        <p:nvSpPr>
          <p:cNvPr id="1123" name="Rectangle 185"/>
          <p:cNvSpPr>
            <a:spLocks noChangeArrowheads="1"/>
          </p:cNvSpPr>
          <p:nvPr/>
        </p:nvSpPr>
        <p:spPr bwMode="auto">
          <a:xfrm>
            <a:off x="6539166" y="1729085"/>
            <a:ext cx="891271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1pPr>
            <a:lvl2pPr marL="742950" indent="-285750" eaLnBrk="0" hangingPunct="0"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2pPr>
            <a:lvl3pPr marL="1143000" indent="-228600" eaLnBrk="0" hangingPunct="0"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3pPr>
            <a:lvl4pPr marL="1600200" indent="-228600" eaLnBrk="0" hangingPunct="0"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4pPr>
            <a:lvl5pPr marL="2057400" indent="-228600" eaLnBrk="0" hangingPunct="0"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solidFill>
                  <a:prstClr val="black"/>
                </a:solidFill>
                <a:ea typeface="宋体" charset="-122"/>
              </a:rPr>
              <a:t>LC/ST</a:t>
            </a:r>
            <a:r>
              <a:rPr lang="zh-CN" altLang="en-US" sz="900">
                <a:solidFill>
                  <a:prstClr val="black"/>
                </a:solidFill>
                <a:ea typeface="宋体" charset="-122"/>
              </a:rPr>
              <a:t>万兆光跳线</a:t>
            </a:r>
            <a:endParaRPr lang="en-US" altLang="zh-CN" sz="900">
              <a:solidFill>
                <a:prstClr val="black"/>
              </a:solidFill>
              <a:ea typeface="宋体" charset="-122"/>
            </a:endParaRPr>
          </a:p>
        </p:txBody>
      </p:sp>
      <p:cxnSp>
        <p:nvCxnSpPr>
          <p:cNvPr id="1124" name="直接箭头连接符 622"/>
          <p:cNvCxnSpPr/>
          <p:nvPr/>
        </p:nvCxnSpPr>
        <p:spPr>
          <a:xfrm flipV="1">
            <a:off x="5667041" y="946041"/>
            <a:ext cx="327757" cy="5385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5" name="Rectangle 182"/>
          <p:cNvSpPr>
            <a:spLocks noChangeArrowheads="1"/>
          </p:cNvSpPr>
          <p:nvPr/>
        </p:nvSpPr>
        <p:spPr bwMode="auto">
          <a:xfrm>
            <a:off x="6479548" y="1307604"/>
            <a:ext cx="827151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1pPr>
            <a:lvl2pPr marL="742950" indent="-285750" eaLnBrk="0" hangingPunct="0"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2pPr>
            <a:lvl3pPr marL="1143000" indent="-228600" eaLnBrk="0" hangingPunct="0"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3pPr>
            <a:lvl4pPr marL="1600200" indent="-228600" eaLnBrk="0" hangingPunct="0"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4pPr>
            <a:lvl5pPr marL="2057400" indent="-228600" eaLnBrk="0" hangingPunct="0"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FFFF00"/>
                </a:solidFill>
                <a:latin typeface="Times New Roman" charset="0"/>
                <a:ea typeface="隶书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solidFill>
                  <a:prstClr val="black"/>
                </a:solidFill>
                <a:ea typeface="宋体" charset="-122"/>
              </a:rPr>
              <a:t>ST</a:t>
            </a:r>
            <a:r>
              <a:rPr lang="zh-CN" altLang="en-US" sz="900">
                <a:solidFill>
                  <a:prstClr val="black"/>
                </a:solidFill>
                <a:ea typeface="宋体" charset="-122"/>
              </a:rPr>
              <a:t>光纤总配线箱</a:t>
            </a:r>
          </a:p>
        </p:txBody>
      </p:sp>
    </p:spTree>
    <p:extLst>
      <p:ext uri="{BB962C8B-B14F-4D97-AF65-F5344CB8AC3E}">
        <p14:creationId xmlns:p14="http://schemas.microsoft.com/office/powerpoint/2010/main" val="15557701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1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垂直（干线）子系统设计</a:t>
            </a:r>
            <a:endParaRPr lang="zh-CN" altLang="en-US" dirty="0"/>
          </a:p>
        </p:txBody>
      </p:sp>
      <p:pic>
        <p:nvPicPr>
          <p:cNvPr id="4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95686"/>
            <a:ext cx="2857500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059582"/>
            <a:ext cx="6115050" cy="372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10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95736" y="1491630"/>
            <a:ext cx="6048672" cy="2520280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rgbClr val="FFC000"/>
                </a:solidFill>
                <a:latin typeface="微软雅黑" pitchFamily="34" charset="-122"/>
              </a:rPr>
              <a:t>  智能</a:t>
            </a:r>
            <a:r>
              <a:rPr lang="zh-CN" altLang="en-US" sz="2000" b="1" dirty="0">
                <a:solidFill>
                  <a:srgbClr val="FFC000"/>
                </a:solidFill>
                <a:latin typeface="微软雅黑" pitchFamily="34" charset="-122"/>
              </a:rPr>
              <a:t>大厦综合布线方案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  政府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综合布线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方案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  企业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综合布线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方案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 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 校园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综合布线方案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>
          <a:xfrm>
            <a:off x="0" y="577375"/>
            <a:ext cx="2033718" cy="482207"/>
          </a:xfrm>
          <a:prstGeom prst="rect">
            <a:avLst/>
          </a:prstGeom>
          <a:solidFill>
            <a:srgbClr val="006666"/>
          </a:solidFill>
          <a:ln/>
        </p:spPr>
        <p:txBody>
          <a:bodyPr anchor="ctr">
            <a:normAutofit/>
          </a:bodyPr>
          <a:lstStyle>
            <a:defPPr>
              <a:defRPr lang="zh-CN"/>
            </a:defPPr>
            <a:lvl1pPr algn="ctr" defTabSz="588169">
              <a:defRPr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目 录  </a:t>
            </a:r>
            <a:r>
              <a:rPr lang="en-US" altLang="zh-CN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52156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垂直（干线）子系统设计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628775" y="987574"/>
            <a:ext cx="5886450" cy="15453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垂直主干线系统由连接主设备间</a:t>
            </a:r>
            <a:r>
              <a:rPr lang="en-US" altLang="zh-CN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MDF</a:t>
            </a:r>
            <a:r>
              <a:rPr lang="zh-CN" altLang="en-US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与各管理子系统</a:t>
            </a:r>
            <a:r>
              <a:rPr lang="en-US" altLang="zh-CN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IDF</a:t>
            </a:r>
            <a:r>
              <a:rPr lang="zh-CN" altLang="en-US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之间的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干线光缆</a:t>
            </a:r>
            <a:r>
              <a:rPr lang="zh-CN" altLang="en-US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及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大对数电缆</a:t>
            </a:r>
            <a:r>
              <a:rPr lang="zh-CN" altLang="en-US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构成 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语音及电控信号主干采用</a:t>
            </a:r>
            <a:r>
              <a:rPr lang="en-US" altLang="zh-CN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SYSTIMAX 1061025</a:t>
            </a:r>
            <a:r>
              <a:rPr lang="zh-CN" altLang="en-US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五类大对数电缆 </a:t>
            </a:r>
            <a:endParaRPr lang="zh-CN" altLang="en-US" sz="1600" dirty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2770659"/>
            <a:ext cx="2979800" cy="22288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775" y="2655374"/>
            <a:ext cx="2580386" cy="234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427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垂直（干线）子系统材料</a:t>
            </a:r>
            <a:r>
              <a:rPr lang="zh-CN" altLang="en-US" dirty="0" smtClean="0"/>
              <a:t>计算</a:t>
            </a:r>
            <a:r>
              <a:rPr lang="en-US" altLang="zh-CN" dirty="0" smtClean="0"/>
              <a:t>_</a:t>
            </a:r>
            <a:r>
              <a:rPr lang="zh-CN" altLang="en-US" dirty="0" smtClean="0"/>
              <a:t>垂直光缆</a:t>
            </a:r>
            <a:endParaRPr lang="zh-CN" alt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035624" y="3363838"/>
            <a:ext cx="6716216" cy="10081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6</a:t>
            </a:r>
            <a:r>
              <a:rPr lang="zh-CN" altLang="en-US" sz="1100" dirty="0" smtClean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芯室内多模</a:t>
            </a:r>
            <a:r>
              <a:rPr lang="zh-CN" altLang="en-US" sz="1100" dirty="0" smtClean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光纤长度</a:t>
            </a:r>
            <a:r>
              <a:rPr lang="zh-CN" altLang="en-US" sz="1100" dirty="0" smtClean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（数据）</a:t>
            </a:r>
            <a:endParaRPr lang="en-US" altLang="zh-CN" sz="1100" dirty="0" smtClean="0">
              <a:solidFill>
                <a:schemeClr val="accent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 smtClean="0">
                <a:latin typeface="Microsoft YaHei" charset="-122"/>
                <a:ea typeface="Microsoft YaHei" charset="-122"/>
                <a:cs typeface="Microsoft YaHei" charset="-122"/>
              </a:rPr>
              <a:t>光缆平均长度</a:t>
            </a:r>
            <a:r>
              <a:rPr lang="zh-CN" altLang="en-US" sz="900" dirty="0" smtClean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：  （</a:t>
            </a:r>
            <a:r>
              <a:rPr lang="en-US" altLang="zh-CN" sz="900" dirty="0" smtClean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13</a:t>
            </a:r>
            <a:r>
              <a:rPr lang="zh-CN" altLang="en-US" sz="900" dirty="0" smtClean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*</a:t>
            </a:r>
            <a:r>
              <a:rPr lang="en-US" altLang="zh-CN" sz="900" dirty="0" smtClean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4+0</a:t>
            </a:r>
            <a:r>
              <a:rPr lang="zh-CN" altLang="en-US" sz="900" dirty="0" smtClean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*</a:t>
            </a:r>
            <a:r>
              <a:rPr lang="en-US" altLang="zh-CN" sz="900" dirty="0" smtClean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4</a:t>
            </a:r>
            <a:r>
              <a:rPr lang="zh-CN" altLang="en-US" sz="900" dirty="0" smtClean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）</a:t>
            </a:r>
            <a:r>
              <a:rPr lang="en-US" altLang="zh-CN" sz="900" dirty="0" smtClean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/2</a:t>
            </a:r>
            <a:r>
              <a:rPr lang="zh-CN" altLang="en-US" sz="900" dirty="0" smtClean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 * </a:t>
            </a:r>
            <a:r>
              <a:rPr lang="en-US" altLang="zh-CN" sz="900" dirty="0" smtClean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1.1+6=34.6</a:t>
            </a:r>
            <a:r>
              <a:rPr lang="zh-CN" altLang="en-US" sz="900" dirty="0" smtClean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 米</a:t>
            </a:r>
            <a:endParaRPr lang="en-US" altLang="zh-CN" sz="900" dirty="0" smtClean="0">
              <a:latin typeface="Microsoft YaHei" charset="-122"/>
              <a:ea typeface="Microsoft YaHei" charset="-122"/>
              <a:cs typeface="Microsoft YaHei" charset="-122"/>
              <a:sym typeface="Wingdings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 smtClean="0">
                <a:latin typeface="Microsoft YaHei" charset="-122"/>
                <a:ea typeface="Microsoft YaHei" charset="-122"/>
                <a:cs typeface="Microsoft YaHei" charset="-122"/>
              </a:rPr>
              <a:t>光缆总量：</a:t>
            </a:r>
            <a:r>
              <a:rPr lang="en-US" altLang="zh-CN" sz="900" dirty="0" smtClean="0">
                <a:latin typeface="Microsoft YaHei" charset="-122"/>
                <a:ea typeface="Microsoft YaHei" charset="-122"/>
                <a:cs typeface="Microsoft YaHei" charset="-122"/>
              </a:rPr>
              <a:t>14</a:t>
            </a:r>
            <a:r>
              <a:rPr lang="zh-CN" altLang="en-US" sz="900" dirty="0" smtClean="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lang="en-US" altLang="zh-CN" sz="900" dirty="0" smtClean="0">
                <a:latin typeface="Microsoft YaHei" charset="-122"/>
                <a:ea typeface="Microsoft YaHei" charset="-122"/>
                <a:cs typeface="Microsoft YaHei" charset="-122"/>
              </a:rPr>
              <a:t>34.6=484</a:t>
            </a:r>
            <a:r>
              <a:rPr lang="zh-CN" altLang="en-US" sz="900" dirty="0" smtClean="0">
                <a:latin typeface="Microsoft YaHei" charset="-122"/>
                <a:ea typeface="Microsoft YaHei" charset="-122"/>
                <a:cs typeface="Microsoft YaHei" charset="-122"/>
              </a:rPr>
              <a:t> 米</a:t>
            </a:r>
            <a:endParaRPr lang="zh-CN" altLang="en-US" sz="1100" dirty="0">
              <a:solidFill>
                <a:schemeClr val="accent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35624" y="843558"/>
            <a:ext cx="7416824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光缆平均长度=（最远IDF距离+最近IDF距离）/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endParaRPr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实际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光缆平均长度=光缆平均长度×1.1+(端接容限，通常取6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光缆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需要总量=IDF的总数×实际光缆平均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长度</a:t>
            </a:r>
            <a:endParaRPr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</a:pP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注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：最远、最近IDF距离是从楼层配线间（IDF）到网中心主配线架（MDF）的实际距离，主要取决于楼层高度和弱电井到MDF的水平距离。光纤芯数、单模、多模的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选择按实际需求设计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，通用的选择是</a:t>
            </a:r>
            <a:r>
              <a:rPr lang="zh-CN" altLang="en-US" sz="12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6芯多模光缆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7495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垂直（干线）子系统材料</a:t>
            </a:r>
            <a:r>
              <a:rPr lang="zh-CN" altLang="en-US" dirty="0" smtClean="0"/>
              <a:t>计算</a:t>
            </a:r>
            <a:r>
              <a:rPr lang="en-US" altLang="zh-CN" dirty="0" smtClean="0"/>
              <a:t>_</a:t>
            </a:r>
            <a:r>
              <a:rPr lang="zh-CN" altLang="en-US" dirty="0" smtClean="0"/>
              <a:t>垂直电缆</a:t>
            </a:r>
            <a:endParaRPr lang="zh-CN" alt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115616" y="3384573"/>
            <a:ext cx="6716216" cy="165618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 fontScale="6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大对数双绞线（语音）</a:t>
            </a:r>
            <a:endParaRPr lang="en-US" altLang="zh-CN" sz="1400" dirty="0" smtClean="0">
              <a:solidFill>
                <a:schemeClr val="accent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电缆平均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长度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：  （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13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*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4+0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*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4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）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/2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 * 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1.1+6=34.6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 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米   每层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2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根，即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70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 米</a:t>
            </a:r>
            <a:endParaRPr lang="en-US" altLang="zh-CN" sz="1400" dirty="0">
              <a:latin typeface="Microsoft YaHei" charset="-122"/>
              <a:ea typeface="Microsoft YaHei" charset="-122"/>
              <a:cs typeface="Microsoft YaHei" charset="-122"/>
              <a:sym typeface="Wingdings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每轴线布线根数：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305/70=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根</a:t>
            </a:r>
            <a:endParaRPr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电缆需要轴数：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14/4=4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轴</a:t>
            </a:r>
            <a:endParaRPr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 smtClean="0">
              <a:solidFill>
                <a:schemeClr val="accent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即选择</a:t>
            </a:r>
            <a:r>
              <a:rPr lang="en-US" altLang="zh-CN" sz="1400" dirty="0" smtClean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100</a:t>
            </a:r>
            <a:r>
              <a:rPr lang="zh-CN" altLang="en-US" sz="1400" dirty="0" smtClean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对大对数双绞线（每层</a:t>
            </a:r>
            <a:r>
              <a:rPr lang="en-US" altLang="zh-CN" sz="1400" dirty="0" smtClean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1400" dirty="0" smtClean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根） </a:t>
            </a:r>
            <a:r>
              <a:rPr lang="en-US" altLang="zh-CN" sz="1400" dirty="0" smtClean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1400" dirty="0" smtClean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轴；或</a:t>
            </a:r>
            <a:r>
              <a:rPr lang="en-US" altLang="zh-CN" sz="1400" dirty="0" smtClean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25</a:t>
            </a:r>
            <a:r>
              <a:rPr lang="zh-CN" altLang="en-US" sz="1400" dirty="0" smtClean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对大对数双绞线（每层</a:t>
            </a:r>
            <a:r>
              <a:rPr lang="en-US" altLang="zh-CN" sz="1400" dirty="0" smtClean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8</a:t>
            </a:r>
            <a:r>
              <a:rPr lang="zh-CN" altLang="en-US" sz="1400" dirty="0" smtClean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根）  </a:t>
            </a:r>
            <a:r>
              <a:rPr lang="en-US" altLang="zh-CN" sz="1400" dirty="0" smtClean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16</a:t>
            </a:r>
            <a:r>
              <a:rPr lang="zh-CN" altLang="en-US" sz="1400" dirty="0" smtClean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轴。</a:t>
            </a:r>
            <a:endParaRPr lang="zh-CN" altLang="en-US" sz="1400" dirty="0">
              <a:solidFill>
                <a:schemeClr val="accent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71600" y="771550"/>
            <a:ext cx="7416824" cy="2613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铜线</a:t>
            </a:r>
            <a:r>
              <a:rPr lang="zh-CN" altLang="en-US" sz="1050" dirty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缆用量计算</a:t>
            </a:r>
            <a:r>
              <a:rPr lang="zh-CN" altLang="en-US" sz="1050" dirty="0" smtClean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方法：</a:t>
            </a:r>
            <a:endParaRPr lang="en-US" altLang="zh-CN" sz="1050" dirty="0" smtClean="0">
              <a:solidFill>
                <a:schemeClr val="accent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Microsoft YaHei" charset="-122"/>
                <a:ea typeface="Microsoft YaHei" charset="-122"/>
                <a:cs typeface="Microsoft YaHei" charset="-122"/>
              </a:rPr>
              <a:t>电缆</a:t>
            </a:r>
            <a:r>
              <a:rPr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平均长度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（最远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IDF</a:t>
            </a:r>
            <a:r>
              <a:rPr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距离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最近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IDF</a:t>
            </a:r>
            <a:r>
              <a:rPr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距离）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/2</a:t>
            </a: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实际电缆平均长度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= </a:t>
            </a:r>
            <a:r>
              <a:rPr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电缆平均长度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×1.1+(</a:t>
            </a:r>
            <a:r>
              <a:rPr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端接容限，通常取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6)</a:t>
            </a: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每轴线缆布线根数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= </a:t>
            </a:r>
            <a:r>
              <a:rPr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每轴电缆长度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实际电缆平均长度</a:t>
            </a: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电缆需要轴数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= IDF</a:t>
            </a:r>
            <a:r>
              <a:rPr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的总数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每箱线缆布线</a:t>
            </a:r>
            <a:r>
              <a:rPr lang="zh-CN" altLang="en-US" sz="1050" dirty="0" smtClean="0">
                <a:latin typeface="Microsoft YaHei" charset="-122"/>
                <a:ea typeface="Microsoft YaHei" charset="-122"/>
                <a:cs typeface="Microsoft YaHei" charset="-122"/>
              </a:rPr>
              <a:t>根数</a:t>
            </a:r>
            <a:r>
              <a:rPr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</a:br>
            <a:endParaRPr lang="zh-CN" altLang="en-US" sz="105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b="1" dirty="0">
                <a:latin typeface="Microsoft YaHei" charset="-122"/>
                <a:ea typeface="Microsoft YaHei" charset="-122"/>
                <a:cs typeface="Microsoft YaHei" charset="-122"/>
              </a:rPr>
              <a:t>注：</a:t>
            </a:r>
            <a:r>
              <a:rPr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最远、最近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IDF</a:t>
            </a:r>
            <a:r>
              <a:rPr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距离是从楼层配线间（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IDF</a:t>
            </a:r>
            <a:r>
              <a:rPr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）到网中心主配线架（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MDF</a:t>
            </a:r>
            <a:r>
              <a:rPr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）的实际距离，主要取决于楼层高度和弱电井到设备间（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MDF</a:t>
            </a:r>
            <a:r>
              <a:rPr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）的水平距离。</a:t>
            </a:r>
          </a:p>
          <a:p>
            <a:pPr>
              <a:lnSpc>
                <a:spcPct val="130000"/>
              </a:lnSpc>
            </a:pPr>
            <a:endParaRPr lang="zh-CN" altLang="en-US" sz="105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 </a:t>
            </a:r>
            <a:r>
              <a:rPr lang="zh-CN" altLang="en-US" sz="1050" dirty="0" smtClean="0">
                <a:latin typeface="Microsoft YaHei" charset="-122"/>
                <a:ea typeface="Microsoft YaHei" charset="-122"/>
                <a:cs typeface="Microsoft YaHei" charset="-122"/>
              </a:rPr>
              <a:t>大对数</a:t>
            </a:r>
            <a:r>
              <a:rPr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电缆对数按照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（即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个语音点配置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对双绞线）计算，并分别选择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25/50</a:t>
            </a:r>
            <a:r>
              <a:rPr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对电缆进行合理设计。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100</a:t>
            </a:r>
            <a:r>
              <a:rPr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对大对数电缆一般不要选择，因施工较困难。</a:t>
            </a:r>
          </a:p>
          <a:p>
            <a:pPr>
              <a:lnSpc>
                <a:spcPct val="130000"/>
              </a:lnSpc>
            </a:pPr>
            <a:endParaRPr lang="zh-CN" altLang="en-US" sz="105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64066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设备间子系统设计</a:t>
            </a:r>
            <a:endParaRPr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47664" y="987574"/>
            <a:ext cx="6629350" cy="2343150"/>
          </a:xfrm>
          <a:prstGeom prst="rect">
            <a:avLst/>
          </a:prstGeo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语音及数据的主设备间子系统均位于大厦的</a:t>
            </a:r>
            <a:r>
              <a:rPr lang="en-US" altLang="zh-CN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层的设备机房内，主干线路经过主跳线架</a:t>
            </a:r>
            <a:r>
              <a:rPr lang="en-US" altLang="zh-CN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(MDF)</a:t>
            </a:r>
            <a:r>
              <a:rPr lang="zh-CN" altLang="en-US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连接到各系统主机系统 </a:t>
            </a:r>
          </a:p>
          <a:p>
            <a:pPr>
              <a:lnSpc>
                <a:spcPct val="150000"/>
              </a:lnSpc>
            </a:pPr>
            <a:endParaRPr lang="en-US" altLang="zh-CN" sz="1600" dirty="0" smtClean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语音</a:t>
            </a:r>
            <a:r>
              <a:rPr lang="zh-CN" altLang="en-US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主配线架</a:t>
            </a:r>
            <a:r>
              <a:rPr lang="zh-CN" altLang="en-US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采用 </a:t>
            </a:r>
            <a:r>
              <a:rPr lang="en-US" altLang="zh-CN" sz="12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F110PB2-900FT</a:t>
            </a:r>
            <a:endParaRPr lang="en-US" altLang="zh-CN" sz="1200" b="1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r>
              <a:rPr lang="zh-CN" altLang="en-US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主配</a:t>
            </a:r>
            <a:r>
              <a:rPr lang="zh-CN" altLang="en-US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线架 采用纤配线架</a:t>
            </a:r>
            <a:r>
              <a:rPr lang="zh-CN" altLang="en-US" sz="12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12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48</a:t>
            </a:r>
            <a:r>
              <a:rPr lang="zh-CN" altLang="en-US" sz="12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口）</a:t>
            </a:r>
            <a:r>
              <a:rPr lang="zh-CN" altLang="en-US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，光纤跳线</a:t>
            </a:r>
            <a:r>
              <a:rPr lang="zh-CN" altLang="en-US" sz="16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6/2</a:t>
            </a:r>
            <a:r>
              <a:rPr lang="zh-CN" altLang="en-US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lang="en-US" altLang="zh-CN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15=45</a:t>
            </a:r>
            <a:r>
              <a:rPr lang="zh-CN" altLang="en-US" sz="16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根</a:t>
            </a:r>
            <a:endParaRPr lang="zh-CN" altLang="en-US" sz="1600" dirty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507854"/>
            <a:ext cx="2628900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42647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设备间子系统设计</a:t>
            </a:r>
            <a:endParaRPr lang="zh-CN" altLang="en-US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093862" y="789806"/>
            <a:ext cx="417195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47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2400" b="1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语音</a:t>
            </a:r>
            <a:r>
              <a:rPr lang="en-US" altLang="zh-CN" sz="2400" b="1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MDF</a:t>
            </a:r>
            <a:r>
              <a:rPr lang="zh-CN" altLang="en-US" sz="2400" b="1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配线架配置</a:t>
            </a:r>
            <a:r>
              <a:rPr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7" name="Picture 54" descr="五类25对非屏蔽双绞线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147814"/>
            <a:ext cx="15430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0" descr="110跳线架，带腿，全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387" y="3147814"/>
            <a:ext cx="15430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文本框 43"/>
          <p:cNvSpPr txBox="1"/>
          <p:nvPr/>
        </p:nvSpPr>
        <p:spPr>
          <a:xfrm>
            <a:off x="6291072" y="1581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aphicFrame>
        <p:nvGraphicFramePr>
          <p:cNvPr id="45" name="表格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23925"/>
              </p:ext>
            </p:extLst>
          </p:nvPr>
        </p:nvGraphicFramePr>
        <p:xfrm>
          <a:off x="1835696" y="1891755"/>
          <a:ext cx="4572000" cy="8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MDF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主干线对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语音主配线架（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100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对）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1500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30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1958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建筑群子系统设计</a:t>
            </a:r>
            <a:endParaRPr lang="zh-CN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347864" y="1491630"/>
            <a:ext cx="302433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zh-CN" altLang="en-US" sz="1350" dirty="0" smtClean="0">
                <a:latin typeface="Microsoft YaHei" charset="-122"/>
                <a:ea typeface="Microsoft YaHei" charset="-122"/>
                <a:cs typeface="Microsoft YaHei" charset="-122"/>
              </a:rPr>
              <a:t>本</a:t>
            </a:r>
            <a:r>
              <a:rPr lang="zh-CN" altLang="en-US" sz="1350" dirty="0">
                <a:latin typeface="Microsoft YaHei" charset="-122"/>
                <a:ea typeface="Microsoft YaHei" charset="-122"/>
                <a:cs typeface="Microsoft YaHei" charset="-122"/>
              </a:rPr>
              <a:t>综合布线系统方案无建筑群子系统</a:t>
            </a:r>
          </a:p>
        </p:txBody>
      </p:sp>
      <p:pic>
        <p:nvPicPr>
          <p:cNvPr id="4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99742"/>
            <a:ext cx="5559029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066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总体用料统计</a:t>
            </a:r>
            <a:endParaRPr lang="zh-CN" altLang="en-US" dirty="0"/>
          </a:p>
        </p:txBody>
      </p:sp>
      <p:sp>
        <p:nvSpPr>
          <p:cNvPr id="93" name="Rectangle 3"/>
          <p:cNvSpPr txBox="1">
            <a:spLocks noChangeArrowheads="1"/>
          </p:cNvSpPr>
          <p:nvPr/>
        </p:nvSpPr>
        <p:spPr bwMode="auto">
          <a:xfrm>
            <a:off x="1485900" y="1314450"/>
            <a:ext cx="5372100" cy="28575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所需水平线总长度：</a:t>
            </a:r>
          </a:p>
          <a:p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         折合：	 </a:t>
            </a:r>
            <a:r>
              <a:rPr lang="en-US" altLang="zh-CN" sz="1800" u="sng" dirty="0" smtClean="0">
                <a:latin typeface="Microsoft YaHei" charset="-122"/>
                <a:ea typeface="Microsoft YaHei" charset="-122"/>
                <a:cs typeface="Microsoft YaHei" charset="-122"/>
              </a:rPr>
              <a:t>450</a:t>
            </a:r>
            <a:r>
              <a:rPr lang="zh-CN" altLang="en-US" sz="1800" u="sng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箱    </a:t>
            </a: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305</a:t>
            </a: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米</a:t>
            </a:r>
            <a:r>
              <a:rPr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箱）</a:t>
            </a:r>
          </a:p>
          <a:p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 </a:t>
            </a:r>
          </a:p>
          <a:p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所需语音主</a:t>
            </a: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干线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100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对大对数）</a:t>
            </a: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总长度：</a:t>
            </a:r>
            <a:endParaRPr lang="zh-CN" altLang="en-US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         折合：</a:t>
            </a:r>
            <a:r>
              <a:rPr lang="zh-CN" altLang="en-US" sz="1800" u="sng" dirty="0" smtClean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lang="en-US" altLang="zh-CN" sz="1800" u="sng" dirty="0" smtClean="0">
                <a:latin typeface="Microsoft YaHei" charset="-122"/>
                <a:ea typeface="Microsoft YaHei" charset="-122"/>
                <a:cs typeface="Microsoft YaHei" charset="-122"/>
              </a:rPr>
              <a:t>4 </a:t>
            </a:r>
            <a:r>
              <a:rPr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轴  	（</a:t>
            </a:r>
            <a:r>
              <a:rPr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305</a:t>
            </a: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米</a:t>
            </a:r>
            <a:r>
              <a:rPr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轴）</a:t>
            </a:r>
          </a:p>
          <a:p>
            <a:endParaRPr lang="zh-CN" altLang="en-US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所需主干线光纤总长度：</a:t>
            </a:r>
          </a:p>
          <a:p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	   </a:t>
            </a:r>
            <a:r>
              <a:rPr lang="zh-CN" altLang="en-US" sz="1800" u="sng" dirty="0" smtClean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lang="en-US" altLang="zh-CN" sz="1800" u="sng" dirty="0" smtClean="0">
                <a:latin typeface="Microsoft YaHei" charset="-122"/>
                <a:ea typeface="Microsoft YaHei" charset="-122"/>
                <a:cs typeface="Microsoft YaHei" charset="-122"/>
              </a:rPr>
              <a:t>484</a:t>
            </a:r>
            <a:r>
              <a:rPr lang="en-US" altLang="zh-CN" sz="1800" u="sng" dirty="0" smtClean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米</a:t>
            </a:r>
            <a:endParaRPr lang="zh-CN" altLang="en-US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06035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总体用料统计</a:t>
            </a:r>
            <a:endParaRPr lang="zh-CN" altLang="en-US" dirty="0"/>
          </a:p>
        </p:txBody>
      </p:sp>
      <p:graphicFrame>
        <p:nvGraphicFramePr>
          <p:cNvPr id="3" name="Object 4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719186"/>
              </p:ext>
            </p:extLst>
          </p:nvPr>
        </p:nvGraphicFramePr>
        <p:xfrm>
          <a:off x="971600" y="6172150"/>
          <a:ext cx="6000750" cy="4082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33" name="Worksheet" r:id="rId4" imgW="4296091" imgH="3820007" progId="Excel.Sheet.8">
                  <p:embed/>
                </p:oleObj>
              </mc:Choice>
              <mc:Fallback>
                <p:oleObj name="Worksheet" r:id="rId4" imgW="4296091" imgH="382000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6172150"/>
                        <a:ext cx="6000750" cy="40826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824741"/>
              </p:ext>
            </p:extLst>
          </p:nvPr>
        </p:nvGraphicFramePr>
        <p:xfrm>
          <a:off x="2123728" y="693029"/>
          <a:ext cx="4464496" cy="44000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72"/>
                <a:gridCol w="1728192"/>
                <a:gridCol w="1008112"/>
                <a:gridCol w="1080120"/>
              </a:tblGrid>
              <a:tr h="24648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综合布线系统</a:t>
                      </a:r>
                      <a:r>
                        <a:rPr lang="zh-CN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主要设备材料清</a:t>
                      </a:r>
                      <a:r>
                        <a:rPr lang="zh-CN" altLang="en-US" sz="100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单表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41735"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173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序号</a:t>
                      </a:r>
                      <a:endParaRPr lang="zh-CN" altLang="en-US" sz="800" b="1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设备名称</a:t>
                      </a:r>
                      <a:endParaRPr lang="zh-CN" altLang="en-US" sz="800" b="1" i="0" u="none" strike="noStrike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数量</a:t>
                      </a:r>
                      <a:endParaRPr lang="zh-CN" altLang="en-US" sz="800" b="1" i="0" u="none" strike="noStrike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单位</a:t>
                      </a:r>
                      <a:endParaRPr lang="zh-CN" altLang="en-US" sz="800" b="1" i="0" u="none" strike="noStrike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1955">
                <a:tc gridSpan="4">
                  <a:txBody>
                    <a:bodyPr/>
                    <a:lstStyle/>
                    <a:p>
                      <a:pPr algn="l" fontAlgn="b"/>
                      <a:r>
                        <a:rPr lang="zh-CN" altLang="en-US" sz="8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一、工作区子系统</a:t>
                      </a:r>
                      <a:endParaRPr lang="zh-CN" altLang="en-U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CN" altLang="en-US" sz="800" b="1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26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is-I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86</a:t>
                      </a:r>
                      <a:r>
                        <a:rPr lang="zh-CN" altLang="en-US" sz="8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型双口面板</a:t>
                      </a:r>
                      <a:endParaRPr lang="zh-CN" altLang="en-US" sz="800" b="0" i="0" u="none" strike="noStrike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1500</a:t>
                      </a:r>
                      <a:endParaRPr lang="is-I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</a:t>
                      </a:r>
                      <a:endParaRPr lang="zh-CN" altLang="en-US" sz="800" b="0" i="0" u="none" strike="noStrike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9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en-US" altLang="zh-CN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超</a:t>
                      </a:r>
                      <a:r>
                        <a:rPr lang="en-US" altLang="zh-CN" sz="8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r>
                        <a:rPr lang="zh-CN" altLang="en-US" sz="8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类</a:t>
                      </a:r>
                      <a:r>
                        <a:rPr lang="zh-CN" altLang="en-US" sz="8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非屏蔽模块</a:t>
                      </a:r>
                      <a:endParaRPr lang="zh-CN" altLang="en-U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1500</a:t>
                      </a:r>
                      <a:endParaRPr lang="uk-UA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</a:t>
                      </a:r>
                      <a:endParaRPr lang="zh-CN" altLang="en-US" sz="800" b="0" i="0" u="none" strike="noStrike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26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en-US" altLang="zh-CN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语音模块</a:t>
                      </a:r>
                      <a:endParaRPr lang="zh-CN" altLang="en-U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1500</a:t>
                      </a:r>
                      <a:endParaRPr lang="uk-UA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</a:t>
                      </a:r>
                      <a:endParaRPr lang="zh-CN" altLang="en-U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70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en-US" altLang="zh-CN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r>
                        <a:rPr lang="zh-CN" altLang="en-US" sz="8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类非屏蔽跳线</a:t>
                      </a:r>
                      <a:r>
                        <a:rPr lang="en-US" altLang="zh-CN" sz="8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(2.1</a:t>
                      </a:r>
                      <a:r>
                        <a:rPr lang="zh-CN" altLang="en-US" sz="8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米</a:t>
                      </a:r>
                      <a:r>
                        <a:rPr lang="en-US" altLang="zh-CN" sz="8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)</a:t>
                      </a:r>
                      <a:r>
                        <a:rPr lang="zh-CN" altLang="en-US" sz="8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（网络口）</a:t>
                      </a:r>
                      <a:endParaRPr lang="zh-CN" altLang="en-U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1500</a:t>
                      </a:r>
                      <a:endParaRPr lang="uk-UA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根</a:t>
                      </a:r>
                      <a:endParaRPr lang="zh-CN" altLang="en-US" sz="800" b="0" i="0" u="none" strike="noStrike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84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sz="800" b="1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语音跳线（</a:t>
                      </a:r>
                      <a:r>
                        <a:rPr lang="en-US" altLang="zh-CN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米） （语音口）</a:t>
                      </a:r>
                      <a:endParaRPr lang="zh-CN" altLang="en-U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1500</a:t>
                      </a:r>
                      <a:endParaRPr lang="zh-CN" altLang="en-U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根</a:t>
                      </a:r>
                      <a:endParaRPr lang="zh-CN" altLang="en-U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1735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二、水平干线子系统</a:t>
                      </a:r>
                      <a:r>
                        <a:rPr lang="zh-CN" altLang="en-US" sz="8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　　</a:t>
                      </a:r>
                      <a:endParaRPr lang="zh-CN" altLang="en-U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CN" altLang="en-US" sz="800" b="1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039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altLang="zh-CN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超</a:t>
                      </a:r>
                      <a:r>
                        <a:rPr lang="en-US" altLang="zh-CN" sz="8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r>
                        <a:rPr lang="zh-CN" altLang="en-US" sz="8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类非屏蔽双绞线</a:t>
                      </a:r>
                      <a:endParaRPr lang="zh-CN" altLang="en-U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450</a:t>
                      </a:r>
                      <a:endParaRPr lang="en-US" altLang="zh-CN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箱</a:t>
                      </a:r>
                      <a:endParaRPr lang="ja-JP" altLang="en-U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4328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三、管理间子系统</a:t>
                      </a:r>
                      <a:endParaRPr lang="is-I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039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is-I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楼层 </a:t>
                      </a:r>
                      <a:r>
                        <a:rPr lang="en-US" altLang="zh-CN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24</a:t>
                      </a:r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双绞线配线架</a:t>
                      </a:r>
                      <a:endParaRPr lang="zh-CN" altLang="en-U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75</a:t>
                      </a:r>
                      <a:endParaRPr lang="cs-CZ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</a:t>
                      </a:r>
                      <a:endParaRPr lang="mr-IN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9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is-I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楼层 光纤配线架</a:t>
                      </a:r>
                      <a:endParaRPr lang="zh-CN" altLang="en-U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15</a:t>
                      </a:r>
                      <a:endParaRPr lang="cs-CZ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</a:t>
                      </a:r>
                      <a:endParaRPr lang="mr-IN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9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is-I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楼层 </a:t>
                      </a:r>
                      <a:r>
                        <a:rPr lang="en-US" altLang="zh-CN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100</a:t>
                      </a:r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对语音配线架</a:t>
                      </a:r>
                      <a:endParaRPr lang="zh-CN" altLang="en-U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15</a:t>
                      </a:r>
                      <a:endParaRPr lang="cs-CZ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</a:t>
                      </a:r>
                      <a:endParaRPr lang="mr-IN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9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is-I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超五类双绞线跳线</a:t>
                      </a:r>
                      <a:endParaRPr lang="zh-CN" altLang="en-U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1500</a:t>
                      </a:r>
                      <a:endParaRPr lang="cs-CZ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根</a:t>
                      </a:r>
                      <a:endParaRPr lang="mr-IN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9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is-I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多模光纤跳线</a:t>
                      </a:r>
                      <a:endParaRPr lang="zh-CN" altLang="en-U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45</a:t>
                      </a:r>
                      <a:endParaRPr lang="cs-CZ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根</a:t>
                      </a:r>
                      <a:endParaRPr lang="mr-IN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9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endParaRPr lang="is-I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语音跳线</a:t>
                      </a:r>
                      <a:endParaRPr lang="zh-CN" altLang="en-U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1500/0</a:t>
                      </a:r>
                      <a:endParaRPr lang="cs-CZ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根</a:t>
                      </a:r>
                      <a:endParaRPr lang="mr-IN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8129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总体用料统计</a:t>
            </a:r>
            <a:endParaRPr lang="zh-CN" altLang="en-US" dirty="0"/>
          </a:p>
        </p:txBody>
      </p:sp>
      <p:graphicFrame>
        <p:nvGraphicFramePr>
          <p:cNvPr id="3" name="Object 469"/>
          <p:cNvGraphicFramePr>
            <a:graphicFrameLocks noChangeAspect="1"/>
          </p:cNvGraphicFramePr>
          <p:nvPr>
            <p:extLst/>
          </p:nvPr>
        </p:nvGraphicFramePr>
        <p:xfrm>
          <a:off x="971600" y="6172150"/>
          <a:ext cx="6000750" cy="4082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43" name="Worksheet" r:id="rId4" imgW="4296091" imgH="3820007" progId="Excel.Sheet.8">
                  <p:embed/>
                </p:oleObj>
              </mc:Choice>
              <mc:Fallback>
                <p:oleObj name="Worksheet" r:id="rId4" imgW="4296091" imgH="382000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6172150"/>
                        <a:ext cx="6000750" cy="40826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38298"/>
              </p:ext>
            </p:extLst>
          </p:nvPr>
        </p:nvGraphicFramePr>
        <p:xfrm>
          <a:off x="2195736" y="1275606"/>
          <a:ext cx="4464496" cy="27796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72"/>
                <a:gridCol w="1728192"/>
                <a:gridCol w="1008112"/>
                <a:gridCol w="1080120"/>
              </a:tblGrid>
              <a:tr h="24648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综合布线系统</a:t>
                      </a:r>
                      <a:r>
                        <a:rPr lang="zh-CN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主要设备材料清</a:t>
                      </a:r>
                      <a:r>
                        <a:rPr lang="zh-CN" altLang="en-US" sz="100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单表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41735"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626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序号</a:t>
                      </a:r>
                      <a:endParaRPr lang="zh-CN" altLang="en-US" sz="800" b="1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设备名称</a:t>
                      </a:r>
                      <a:endParaRPr lang="zh-CN" altLang="en-US" sz="800" b="1" i="0" u="none" strike="noStrike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数量</a:t>
                      </a:r>
                      <a:endParaRPr lang="zh-CN" altLang="en-US" sz="800" b="1" i="0" u="none" strike="noStrike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单位</a:t>
                      </a:r>
                      <a:endParaRPr lang="zh-CN" altLang="en-US" sz="800" b="1" i="0" u="none" strike="noStrike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8542">
                <a:tc gridSpan="4">
                  <a:txBody>
                    <a:bodyPr/>
                    <a:lstStyle/>
                    <a:p>
                      <a:pPr algn="l" fontAlgn="b"/>
                      <a:r>
                        <a:rPr lang="zh-CN" altLang="en-US" sz="8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四、垂直干线子系统</a:t>
                      </a:r>
                      <a:endParaRPr lang="zh-CN" altLang="en-U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CN" altLang="en-US" sz="800" b="1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26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is-I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r>
                        <a:rPr lang="zh-CN" altLang="en-US" sz="8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芯多模光缆</a:t>
                      </a:r>
                      <a:endParaRPr lang="zh-CN" altLang="en-U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484</a:t>
                      </a:r>
                      <a:endParaRPr lang="is-I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米</a:t>
                      </a:r>
                      <a:endParaRPr lang="zh-CN" altLang="en-U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9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en-US" altLang="zh-CN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100</a:t>
                      </a:r>
                      <a:r>
                        <a:rPr lang="zh-CN" altLang="en-US" sz="8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对 大对数双绞线</a:t>
                      </a:r>
                      <a:endParaRPr lang="zh-CN" altLang="en-U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uk-UA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轴</a:t>
                      </a:r>
                      <a:endParaRPr lang="zh-CN" altLang="en-U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4328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五、设备间子系统</a:t>
                      </a:r>
                      <a:endParaRPr lang="is-I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039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is-I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数据主光纤配线架（</a:t>
                      </a:r>
                      <a:r>
                        <a:rPr lang="en-US" altLang="zh-CN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48</a:t>
                      </a:r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口）</a:t>
                      </a:r>
                      <a:endParaRPr lang="zh-CN" altLang="en-U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cs-CZ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</a:t>
                      </a:r>
                      <a:endParaRPr lang="mr-IN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9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is-I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语音主配线架（</a:t>
                      </a:r>
                      <a:r>
                        <a:rPr lang="en-US" altLang="zh-CN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100</a:t>
                      </a:r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对）</a:t>
                      </a:r>
                      <a:endParaRPr lang="zh-CN" altLang="en-U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15</a:t>
                      </a:r>
                      <a:endParaRPr lang="cs-CZ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</a:t>
                      </a:r>
                      <a:endParaRPr lang="mr-IN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9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is-I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多模光纤跳线</a:t>
                      </a:r>
                      <a:endParaRPr lang="zh-CN" altLang="en-U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45</a:t>
                      </a:r>
                      <a:endParaRPr lang="cs-CZ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根</a:t>
                      </a:r>
                      <a:endParaRPr lang="mr-IN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912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zh-CN" altLang="en-US" sz="800" b="0" i="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六、建筑群子系统 （无）</a:t>
                      </a:r>
                      <a:endParaRPr lang="mr-IN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mr-IN" sz="800" b="0" i="0" u="none" strike="noStrike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100" marR="6100" marT="61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915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总体用料统计</a:t>
            </a:r>
            <a:endParaRPr lang="zh-CN" altLang="en-US" dirty="0"/>
          </a:p>
        </p:txBody>
      </p:sp>
      <p:graphicFrame>
        <p:nvGraphicFramePr>
          <p:cNvPr id="5" name="对象 4" title="综合布线物料统计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835279"/>
              </p:ext>
            </p:extLst>
          </p:nvPr>
        </p:nvGraphicFramePr>
        <p:xfrm>
          <a:off x="3603376" y="1707654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88" name="工作表" showAsIcon="1" r:id="rId4" imgW="965200" imgH="609600" progId="Excel.Sheet.8">
                  <p:embed/>
                </p:oleObj>
              </mc:Choice>
              <mc:Fallback>
                <p:oleObj name="工作表" showAsIcon="1" r:id="rId4" imgW="965200" imgH="60960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03376" y="1707654"/>
                        <a:ext cx="965200" cy="609600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691680" y="3147814"/>
            <a:ext cx="4896544" cy="136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做预算：</a:t>
            </a:r>
            <a:endParaRPr kumimoji="1" lang="en-US" altLang="zh-CN" sz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淘宝</a:t>
            </a:r>
            <a:r>
              <a:rPr kumimoji="1" lang="en-US" altLang="zh-CN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京东</a:t>
            </a:r>
            <a:r>
              <a:rPr kumimoji="1" lang="en-US" altLang="zh-CN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中关村 寻找每个产品价格</a:t>
            </a:r>
            <a:endParaRPr kumimoji="1" lang="en-US" altLang="zh-CN" sz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厂商报价（安普</a:t>
            </a:r>
            <a:r>
              <a:rPr kumimoji="1" lang="en-US" altLang="zh-CN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/IBM</a:t>
            </a:r>
            <a:r>
              <a:rPr kumimoji="1" lang="zh-CN" altLang="en-US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kumimoji="1" lang="en-US" altLang="zh-CN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TCL/</a:t>
            </a:r>
            <a:r>
              <a:rPr kumimoji="1" lang="zh-CN" altLang="en-US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大唐）</a:t>
            </a:r>
            <a:endParaRPr kumimoji="1" lang="en-US" altLang="zh-CN" sz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熟人问题</a:t>
            </a:r>
            <a:endParaRPr kumimoji="1" lang="zh-CN" altLang="en-US" sz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63546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工程背景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508104" y="1348553"/>
            <a:ext cx="341266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 smtClean="0">
                <a:latin typeface="Microsoft YaHei" charset="-122"/>
                <a:ea typeface="Microsoft YaHei" charset="-122"/>
                <a:cs typeface="Microsoft YaHei" charset="-122"/>
              </a:rPr>
              <a:t>xx</a:t>
            </a:r>
            <a:r>
              <a:rPr lang="zh-CN" altLang="en-US" sz="1100" dirty="0">
                <a:latin typeface="Microsoft YaHei" charset="-122"/>
                <a:ea typeface="Microsoft YaHei" charset="-122"/>
                <a:cs typeface="Microsoft YaHei" charset="-122"/>
              </a:rPr>
              <a:t>工程建筑面积近</a:t>
            </a:r>
            <a:r>
              <a:rPr lang="en-US" altLang="zh-CN" sz="1100" dirty="0">
                <a:latin typeface="Microsoft YaHei" charset="-122"/>
                <a:ea typeface="Microsoft YaHei" charset="-122"/>
                <a:cs typeface="Microsoft YaHei" charset="-122"/>
              </a:rPr>
              <a:t>144,00</a:t>
            </a:r>
            <a:r>
              <a:rPr lang="zh-CN" altLang="en-US" sz="1100" dirty="0">
                <a:latin typeface="Microsoft YaHei" charset="-122"/>
                <a:ea typeface="Microsoft YaHei" charset="-122"/>
                <a:cs typeface="Microsoft YaHei" charset="-122"/>
              </a:rPr>
              <a:t>平方米，共</a:t>
            </a:r>
            <a:r>
              <a:rPr lang="en-US" altLang="zh-CN" sz="1100" dirty="0">
                <a:latin typeface="Microsoft YaHei" charset="-122"/>
                <a:ea typeface="Microsoft YaHei" charset="-122"/>
                <a:cs typeface="Microsoft YaHei" charset="-122"/>
              </a:rPr>
              <a:t>15</a:t>
            </a:r>
            <a:r>
              <a:rPr lang="zh-CN" altLang="en-US" sz="1100" dirty="0">
                <a:latin typeface="Microsoft YaHei" charset="-122"/>
                <a:ea typeface="Microsoft YaHei" charset="-122"/>
                <a:cs typeface="Microsoft YaHei" charset="-122"/>
              </a:rPr>
              <a:t>层，建筑竣工，未装修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Microsoft YaHei" charset="-122"/>
                <a:ea typeface="Microsoft YaHei" charset="-122"/>
                <a:cs typeface="Microsoft YaHei" charset="-122"/>
              </a:rPr>
              <a:t>总楼层数：地下</a:t>
            </a:r>
            <a:r>
              <a:rPr lang="en-US" altLang="zh-CN" sz="11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1100" dirty="0">
                <a:latin typeface="Microsoft YaHei" charset="-122"/>
                <a:ea typeface="Microsoft YaHei" charset="-122"/>
                <a:cs typeface="Microsoft YaHei" charset="-122"/>
              </a:rPr>
              <a:t>层、地上</a:t>
            </a:r>
            <a:r>
              <a:rPr lang="en-US" altLang="zh-CN" sz="1100" dirty="0">
                <a:latin typeface="Microsoft YaHei" charset="-122"/>
                <a:ea typeface="Microsoft YaHei" charset="-122"/>
                <a:cs typeface="Microsoft YaHei" charset="-122"/>
              </a:rPr>
              <a:t>13</a:t>
            </a:r>
            <a:r>
              <a:rPr lang="zh-CN" altLang="en-US" sz="1100" dirty="0">
                <a:latin typeface="Microsoft YaHei" charset="-122"/>
                <a:ea typeface="Microsoft YaHei" charset="-122"/>
                <a:cs typeface="Microsoft YaHei" charset="-122"/>
              </a:rPr>
              <a:t>层</a:t>
            </a:r>
            <a:endParaRPr lang="zh-CN" altLang="en-US" sz="11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latin typeface="Microsoft YaHei" charset="-122"/>
                <a:ea typeface="Microsoft YaHei" charset="-122"/>
                <a:cs typeface="Microsoft YaHei" charset="-122"/>
              </a:rPr>
              <a:t>概况：每层</a:t>
            </a:r>
            <a:r>
              <a:rPr lang="zh-CN" altLang="en-US" sz="1100" dirty="0">
                <a:latin typeface="Microsoft YaHei" charset="-122"/>
                <a:ea typeface="Microsoft YaHei" charset="-122"/>
                <a:cs typeface="Microsoft YaHei" charset="-122"/>
              </a:rPr>
              <a:t>楼高</a:t>
            </a:r>
            <a:r>
              <a:rPr lang="en-US" altLang="zh-CN" sz="1100" dirty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1100" dirty="0">
                <a:latin typeface="Microsoft YaHei" charset="-122"/>
                <a:ea typeface="Microsoft YaHei" charset="-122"/>
                <a:cs typeface="Microsoft YaHei" charset="-122"/>
              </a:rPr>
              <a:t>米，楼层为</a:t>
            </a:r>
            <a:r>
              <a:rPr lang="en-US" altLang="zh-CN" sz="1100" dirty="0">
                <a:latin typeface="Microsoft YaHei" charset="-122"/>
                <a:ea typeface="Microsoft YaHei" charset="-122"/>
                <a:cs typeface="Microsoft YaHei" charset="-122"/>
              </a:rPr>
              <a:t>20*60</a:t>
            </a:r>
            <a:r>
              <a:rPr lang="zh-CN" altLang="en-US" sz="1100" dirty="0">
                <a:latin typeface="Microsoft YaHei" charset="-122"/>
                <a:ea typeface="Microsoft YaHei" charset="-122"/>
                <a:cs typeface="Microsoft YaHei" charset="-122"/>
              </a:rPr>
              <a:t>的近似长方形结构，中央为走廊，两边为办公楼，弱电井在楼梯附近，偏西侧。</a:t>
            </a:r>
            <a:endParaRPr lang="zh-CN" altLang="en-US" sz="11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Microsoft YaHei" charset="-122"/>
                <a:ea typeface="Microsoft YaHei" charset="-122"/>
                <a:cs typeface="Microsoft YaHei" charset="-122"/>
              </a:rPr>
              <a:t>计算机中心位置：   </a:t>
            </a:r>
            <a:r>
              <a:rPr lang="zh-CN" altLang="en-US" sz="11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100" dirty="0" smtClean="0">
                <a:latin typeface="Microsoft YaHei" charset="-122"/>
                <a:ea typeface="Microsoft YaHei" charset="-122"/>
                <a:cs typeface="Microsoft YaHei" charset="-122"/>
              </a:rPr>
              <a:t>地</a:t>
            </a:r>
            <a:r>
              <a:rPr lang="zh-CN" altLang="en-US" sz="1100" dirty="0">
                <a:latin typeface="Microsoft YaHei" charset="-122"/>
                <a:ea typeface="Microsoft YaHei" charset="-122"/>
                <a:cs typeface="Microsoft YaHei" charset="-122"/>
              </a:rPr>
              <a:t>上</a:t>
            </a:r>
            <a:r>
              <a:rPr lang="en-US" altLang="zh-CN" sz="11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1100" dirty="0">
                <a:latin typeface="Microsoft YaHei" charset="-122"/>
                <a:ea typeface="Microsoft YaHei" charset="-122"/>
                <a:cs typeface="Microsoft YaHei" charset="-122"/>
              </a:rPr>
              <a:t>层</a:t>
            </a:r>
            <a:endParaRPr lang="zh-CN" altLang="en-US" sz="11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Microsoft YaHei" charset="-122"/>
                <a:ea typeface="Microsoft YaHei" charset="-122"/>
                <a:cs typeface="Microsoft YaHei" charset="-122"/>
              </a:rPr>
              <a:t>交换机房位置： </a:t>
            </a:r>
            <a:r>
              <a:rPr lang="zh-CN" altLang="en-US" sz="1100" dirty="0" smtClean="0">
                <a:latin typeface="Microsoft YaHei" charset="-122"/>
                <a:ea typeface="Microsoft YaHei" charset="-122"/>
                <a:cs typeface="Microsoft YaHei" charset="-122"/>
              </a:rPr>
              <a:t>      地</a:t>
            </a:r>
            <a:r>
              <a:rPr lang="zh-CN" altLang="en-US" sz="1100" dirty="0">
                <a:latin typeface="Microsoft YaHei" charset="-122"/>
                <a:ea typeface="Microsoft YaHei" charset="-122"/>
                <a:cs typeface="Microsoft YaHei" charset="-122"/>
              </a:rPr>
              <a:t>上</a:t>
            </a:r>
            <a:r>
              <a:rPr lang="en-US" altLang="zh-CN" sz="11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1100" dirty="0">
                <a:latin typeface="Microsoft YaHei" charset="-122"/>
                <a:ea typeface="Microsoft YaHei" charset="-122"/>
                <a:cs typeface="Microsoft YaHei" charset="-122"/>
              </a:rPr>
              <a:t>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275606"/>
            <a:ext cx="5039725" cy="2777385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313713"/>
              </p:ext>
            </p:extLst>
          </p:nvPr>
        </p:nvGraphicFramePr>
        <p:xfrm>
          <a:off x="6660232" y="3939902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5" name="工作表" showAsIcon="1" r:id="rId5" imgW="914400" imgH="828720" progId="Excel.Sheet.12">
                  <p:embed/>
                </p:oleObj>
              </mc:Choice>
              <mc:Fallback>
                <p:oleObj name="工作表" showAsIcon="1" r:id="rId5" imgW="914400" imgH="8287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60232" y="3939902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5715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95736" y="1491630"/>
            <a:ext cx="6048672" cy="2520280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  智能大厦综合布线方案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rgbClr val="FFC000"/>
                </a:solidFill>
                <a:latin typeface="微软雅黑" pitchFamily="34" charset="-122"/>
              </a:rPr>
              <a:t>  政府</a:t>
            </a:r>
            <a:r>
              <a:rPr lang="zh-CN" altLang="en-US" sz="2000" b="1" dirty="0">
                <a:solidFill>
                  <a:srgbClr val="FFC000"/>
                </a:solidFill>
                <a:latin typeface="微软雅黑" pitchFamily="34" charset="-122"/>
              </a:rPr>
              <a:t>综合布线</a:t>
            </a:r>
            <a:r>
              <a:rPr lang="zh-CN" altLang="en-US" sz="2000" b="1" dirty="0" smtClean="0">
                <a:solidFill>
                  <a:srgbClr val="FFC000"/>
                </a:solidFill>
                <a:latin typeface="微软雅黑" pitchFamily="34" charset="-122"/>
              </a:rPr>
              <a:t>方案</a:t>
            </a:r>
            <a:endParaRPr lang="zh-CN" altLang="en-US" sz="2000" b="1" dirty="0">
              <a:solidFill>
                <a:srgbClr val="FFC000"/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  校园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综合布线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方案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  企业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综合布线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方案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>
          <a:xfrm>
            <a:off x="0" y="577375"/>
            <a:ext cx="2033718" cy="482207"/>
          </a:xfrm>
          <a:prstGeom prst="rect">
            <a:avLst/>
          </a:prstGeom>
          <a:solidFill>
            <a:srgbClr val="006666"/>
          </a:solidFill>
          <a:ln/>
        </p:spPr>
        <p:txBody>
          <a:bodyPr anchor="ctr">
            <a:normAutofit/>
          </a:bodyPr>
          <a:lstStyle>
            <a:defPPr>
              <a:defRPr lang="zh-CN"/>
            </a:defPPr>
            <a:lvl1pPr algn="ctr" defTabSz="588169">
              <a:defRPr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目 录  </a:t>
            </a:r>
            <a:r>
              <a:rPr lang="en-US" altLang="zh-CN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68285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政府综合布线方案</a:t>
            </a:r>
            <a:endParaRPr lang="zh-CN" alt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14250" y="820527"/>
            <a:ext cx="4811316" cy="122413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 smtClean="0"/>
              <a:t>政府办公网布线设计概述</a:t>
            </a:r>
          </a:p>
          <a:p>
            <a:r>
              <a:rPr lang="zh-CN" altLang="en-US" sz="1800" dirty="0" smtClean="0"/>
              <a:t>建筑群子系统设计</a:t>
            </a:r>
          </a:p>
          <a:p>
            <a:r>
              <a:rPr lang="zh-CN" altLang="en-US" sz="1800" dirty="0" smtClean="0"/>
              <a:t>政府办公楼布线设计</a:t>
            </a:r>
            <a:endParaRPr lang="zh-CN" altLang="zh-CN" sz="1499" dirty="0">
              <a:solidFill>
                <a:srgbClr val="006666"/>
              </a:solidFill>
              <a:latin typeface="微软雅黑" panose="020B0503020204020204" pitchFamily="34" charset="-122"/>
              <a:ea typeface="微软雅黑"/>
              <a:cs typeface="+mj-cs"/>
            </a:endParaRPr>
          </a:p>
        </p:txBody>
      </p:sp>
      <p:sp>
        <p:nvSpPr>
          <p:cNvPr id="8" name="内容占位符 6"/>
          <p:cNvSpPr txBox="1">
            <a:spLocks/>
          </p:cNvSpPr>
          <p:nvPr/>
        </p:nvSpPr>
        <p:spPr>
          <a:xfrm>
            <a:off x="3107696" y="2169992"/>
            <a:ext cx="3030141" cy="218280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l"/>
            </a:pPr>
            <a:r>
              <a:rPr lang="zh-CN" altLang="en-US" sz="1499" dirty="0" smtClean="0">
                <a:solidFill>
                  <a:srgbClr val="006666"/>
                </a:solidFill>
                <a:latin typeface="微软雅黑" panose="020B0503020204020204" pitchFamily="34" charset="-122"/>
                <a:ea typeface="微软雅黑"/>
              </a:rPr>
              <a:t> 综合布线设计原则</a:t>
            </a:r>
            <a:endParaRPr lang="en-US" altLang="zh-CN" sz="1500" dirty="0" smtClean="0">
              <a:solidFill>
                <a:srgbClr val="FF0000"/>
              </a:solidFill>
            </a:endParaRPr>
          </a:p>
          <a:p>
            <a:pPr>
              <a:buFont typeface="Wingdings" charset="2"/>
              <a:buChar char="ü"/>
            </a:pPr>
            <a:r>
              <a:rPr lang="zh-CN" altLang="en-US" sz="1400" dirty="0" smtClean="0"/>
              <a:t>兼容性原则</a:t>
            </a:r>
          </a:p>
          <a:p>
            <a:pPr>
              <a:buFont typeface="Wingdings" charset="2"/>
              <a:buChar char="ü"/>
            </a:pPr>
            <a:r>
              <a:rPr lang="zh-CN" altLang="en-US" sz="1400" dirty="0" smtClean="0"/>
              <a:t>开放性原则</a:t>
            </a:r>
          </a:p>
          <a:p>
            <a:pPr>
              <a:buFont typeface="Wingdings" charset="2"/>
              <a:buChar char="ü"/>
            </a:pPr>
            <a:r>
              <a:rPr lang="zh-CN" altLang="en-US" sz="1400" dirty="0" smtClean="0"/>
              <a:t>灵活性原则</a:t>
            </a:r>
          </a:p>
          <a:p>
            <a:pPr>
              <a:buFont typeface="Wingdings" charset="2"/>
              <a:buChar char="ü"/>
            </a:pPr>
            <a:r>
              <a:rPr lang="zh-CN" altLang="en-US" sz="1400" dirty="0" smtClean="0"/>
              <a:t>可靠性原则</a:t>
            </a:r>
          </a:p>
          <a:p>
            <a:pPr>
              <a:buFont typeface="Wingdings" charset="2"/>
              <a:buChar char="ü"/>
            </a:pPr>
            <a:r>
              <a:rPr lang="zh-CN" altLang="en-US" sz="1400" dirty="0" smtClean="0"/>
              <a:t>先进性原则</a:t>
            </a:r>
          </a:p>
          <a:p>
            <a:pPr>
              <a:buFont typeface="Wingdings" charset="2"/>
              <a:buChar char="ü"/>
            </a:pPr>
            <a:r>
              <a:rPr lang="zh-CN" altLang="en-US" sz="1400" dirty="0" smtClean="0"/>
              <a:t>经济性原则</a:t>
            </a:r>
            <a:endParaRPr lang="zh-CN" altLang="en-US" sz="1400" dirty="0"/>
          </a:p>
        </p:txBody>
      </p:sp>
      <p:sp>
        <p:nvSpPr>
          <p:cNvPr id="10" name="内容占位符 8"/>
          <p:cNvSpPr txBox="1">
            <a:spLocks/>
          </p:cNvSpPr>
          <p:nvPr/>
        </p:nvSpPr>
        <p:spPr>
          <a:xfrm>
            <a:off x="6300192" y="2361295"/>
            <a:ext cx="3031331" cy="1800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l"/>
            </a:pPr>
            <a:r>
              <a:rPr lang="zh-CN" altLang="en-US" sz="1499" dirty="0" smtClean="0">
                <a:solidFill>
                  <a:srgbClr val="006666"/>
                </a:solidFill>
                <a:latin typeface="微软雅黑" panose="020B0503020204020204" pitchFamily="34" charset="-122"/>
                <a:ea typeface="微软雅黑"/>
              </a:rPr>
              <a:t> 布线需求沟通</a:t>
            </a:r>
            <a:endParaRPr lang="en-US" altLang="zh-CN" sz="1500" dirty="0" smtClean="0">
              <a:solidFill>
                <a:srgbClr val="FF0000"/>
              </a:solidFill>
            </a:endParaRPr>
          </a:p>
          <a:p>
            <a:pPr>
              <a:buFont typeface="Wingdings" charset="2"/>
              <a:buChar char="ü"/>
            </a:pPr>
            <a:r>
              <a:rPr lang="zh-CN" altLang="en-US" sz="1400" dirty="0"/>
              <a:t> </a:t>
            </a:r>
            <a:r>
              <a:rPr lang="zh-CN" altLang="en-US" sz="1400" dirty="0" smtClean="0"/>
              <a:t> 网络拓扑结构</a:t>
            </a:r>
            <a:endParaRPr lang="en-US" altLang="zh-CN" sz="1400" dirty="0" smtClean="0"/>
          </a:p>
          <a:p>
            <a:pPr>
              <a:buFont typeface="Wingdings" charset="2"/>
              <a:buChar char="ü"/>
            </a:pPr>
            <a:r>
              <a:rPr lang="zh-CN" altLang="en-US" sz="1400" dirty="0"/>
              <a:t> </a:t>
            </a:r>
            <a:r>
              <a:rPr lang="zh-CN" altLang="en-US" sz="1400" dirty="0" smtClean="0"/>
              <a:t> 数据传输需求</a:t>
            </a:r>
            <a:endParaRPr lang="en-US" altLang="zh-CN" sz="1400" dirty="0" smtClean="0"/>
          </a:p>
          <a:p>
            <a:pPr>
              <a:buFont typeface="Wingdings" charset="2"/>
              <a:buChar char="ü"/>
            </a:pPr>
            <a:r>
              <a:rPr lang="zh-CN" altLang="en-US" sz="1400" dirty="0"/>
              <a:t> </a:t>
            </a:r>
            <a:r>
              <a:rPr lang="zh-CN" altLang="en-US" sz="1400" dirty="0" smtClean="0"/>
              <a:t> 专用网络安全</a:t>
            </a:r>
            <a:endParaRPr lang="en-US" altLang="zh-CN" sz="1400" dirty="0" smtClean="0"/>
          </a:p>
          <a:p>
            <a:pPr>
              <a:buFont typeface="Wingdings" charset="2"/>
              <a:buChar char="ü"/>
            </a:pPr>
            <a:r>
              <a:rPr lang="zh-CN" altLang="en-US" sz="1400" dirty="0"/>
              <a:t> </a:t>
            </a:r>
            <a:r>
              <a:rPr lang="zh-CN" altLang="en-US" sz="1400" dirty="0" smtClean="0"/>
              <a:t> 网络未来发展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454157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 建筑群子系统设计</a:t>
            </a:r>
            <a:endParaRPr lang="zh-CN" altLang="en-US" dirty="0"/>
          </a:p>
        </p:txBody>
      </p:sp>
      <p:pic>
        <p:nvPicPr>
          <p:cNvPr id="3" name="Picture 4" descr="电信井位置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1325880"/>
            <a:ext cx="3521428" cy="2687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1403154"/>
            <a:ext cx="2792360" cy="270418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75656" y="4227934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电信井设计</a:t>
            </a:r>
            <a:endParaRPr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72200" y="4381822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电信井示意图</a:t>
            </a:r>
            <a:endParaRPr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96" y="3642252"/>
            <a:ext cx="1538464" cy="147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60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 政府办公楼布线设计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763688" y="1563638"/>
            <a:ext cx="5829300" cy="30861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1. </a:t>
            </a:r>
            <a:r>
              <a:rPr lang="zh-CN" altLang="en-US" dirty="0" smtClean="0"/>
              <a:t>垂直主干子系统设计</a:t>
            </a:r>
            <a:endParaRPr lang="en-US" altLang="zh-CN" dirty="0" smtClean="0"/>
          </a:p>
          <a:p>
            <a:pPr lvl="1">
              <a:buFont typeface="Wingdings" charset="2"/>
              <a:buChar char="ü"/>
            </a:pP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）线缆</a:t>
            </a:r>
            <a:endParaRPr lang="en-US" altLang="zh-CN" dirty="0" smtClean="0"/>
          </a:p>
          <a:p>
            <a:pPr lvl="1">
              <a:buFont typeface="Wingdings" charset="2"/>
              <a:buChar char="ü"/>
            </a:pP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）路由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管理子系统设计</a:t>
            </a:r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水平子系统设计</a:t>
            </a:r>
            <a:endParaRPr lang="en-US" altLang="zh-CN" dirty="0" smtClean="0"/>
          </a:p>
          <a:p>
            <a:r>
              <a:rPr lang="en-US" altLang="zh-CN" dirty="0" smtClean="0"/>
              <a:t>4. </a:t>
            </a:r>
            <a:r>
              <a:rPr lang="zh-CN" altLang="en-US" dirty="0" smtClean="0"/>
              <a:t>设备间子系统设计</a:t>
            </a:r>
            <a:endParaRPr lang="en-US" altLang="zh-CN" dirty="0" smtClean="0"/>
          </a:p>
          <a:p>
            <a:r>
              <a:rPr lang="en-US" altLang="zh-CN" dirty="0" smtClean="0"/>
              <a:t>5. </a:t>
            </a:r>
            <a:r>
              <a:rPr lang="zh-CN" altLang="en-US" dirty="0" smtClean="0"/>
              <a:t>工作区子系统设计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6795136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 垂直干线子系统设计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678781" y="1339454"/>
            <a:ext cx="5829300" cy="30861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charset="2"/>
              <a:buChar char="ü"/>
            </a:pPr>
            <a:r>
              <a:rPr lang="zh-CN" altLang="en-US" smtClean="0"/>
              <a:t>（</a:t>
            </a:r>
            <a:r>
              <a:rPr lang="en-US" altLang="zh-CN" smtClean="0"/>
              <a:t>1</a:t>
            </a:r>
            <a:r>
              <a:rPr lang="zh-CN" altLang="en-US" smtClean="0"/>
              <a:t>）线缆</a:t>
            </a:r>
            <a:endParaRPr lang="en-US" altLang="zh-CN" smtClean="0"/>
          </a:p>
          <a:p>
            <a:pPr lvl="1">
              <a:buFont typeface="Wingdings" charset="2"/>
              <a:buChar char="ü"/>
            </a:pPr>
            <a:r>
              <a:rPr lang="zh-CN" altLang="en-US" smtClean="0"/>
              <a:t>（</a:t>
            </a:r>
            <a:r>
              <a:rPr lang="en-US" altLang="zh-CN" smtClean="0"/>
              <a:t>2</a:t>
            </a:r>
            <a:r>
              <a:rPr lang="zh-CN" altLang="en-US" smtClean="0"/>
              <a:t>）路由</a:t>
            </a:r>
            <a:endParaRPr lang="zh-CN" altLang="zh-CN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594" y="1393032"/>
            <a:ext cx="3482579" cy="3065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6"/>
          <p:cNvSpPr>
            <a:spLocks noChangeArrowheads="1"/>
          </p:cNvSpPr>
          <p:nvPr/>
        </p:nvSpPr>
        <p:spPr bwMode="auto">
          <a:xfrm>
            <a:off x="4593431" y="4512470"/>
            <a:ext cx="122341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双网分别连接</a:t>
            </a:r>
          </a:p>
        </p:txBody>
      </p:sp>
    </p:spTree>
    <p:extLst>
      <p:ext uri="{BB962C8B-B14F-4D97-AF65-F5344CB8AC3E}">
        <p14:creationId xmlns:p14="http://schemas.microsoft.com/office/powerpoint/2010/main" val="11148454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 管理子系统设计</a:t>
            </a:r>
            <a:endParaRPr lang="zh-CN" altLang="en-US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203598"/>
            <a:ext cx="5172075" cy="2946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6"/>
          <p:cNvSpPr>
            <a:spLocks noChangeArrowheads="1"/>
          </p:cNvSpPr>
          <p:nvPr/>
        </p:nvSpPr>
        <p:spPr bwMode="auto">
          <a:xfrm>
            <a:off x="3818087" y="4364707"/>
            <a:ext cx="105028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双网的跳接</a:t>
            </a:r>
          </a:p>
        </p:txBody>
      </p:sp>
    </p:spTree>
    <p:extLst>
      <p:ext uri="{BB962C8B-B14F-4D97-AF65-F5344CB8AC3E}">
        <p14:creationId xmlns:p14="http://schemas.microsoft.com/office/powerpoint/2010/main" val="14273265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</a:t>
            </a:r>
            <a:r>
              <a:rPr lang="zh-CN" altLang="en-US" dirty="0" smtClean="0"/>
              <a:t>  水平（干线）子系统设计</a:t>
            </a:r>
            <a:endParaRPr lang="zh-CN" altLang="en-US" dirty="0"/>
          </a:p>
        </p:txBody>
      </p:sp>
      <p:pic>
        <p:nvPicPr>
          <p:cNvPr id="5" name="Picture 4" descr="20085279055303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8529"/>
            <a:ext cx="3368279" cy="2411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复件 goods0081731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566519"/>
            <a:ext cx="3053953" cy="24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7"/>
          <p:cNvSpPr>
            <a:spLocks noChangeArrowheads="1"/>
          </p:cNvSpPr>
          <p:nvPr/>
        </p:nvSpPr>
        <p:spPr bwMode="auto">
          <a:xfrm>
            <a:off x="2061593" y="4130278"/>
            <a:ext cx="105028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>
                <a:latin typeface="Microsoft YaHei" charset="-122"/>
                <a:ea typeface="Microsoft YaHei" charset="-122"/>
                <a:cs typeface="Microsoft YaHei" charset="-122"/>
              </a:rPr>
              <a:t>开放式桥架</a:t>
            </a:r>
          </a:p>
        </p:txBody>
      </p:sp>
      <p:sp>
        <p:nvSpPr>
          <p:cNvPr id="9" name="矩形 7"/>
          <p:cNvSpPr>
            <a:spLocks noChangeArrowheads="1"/>
          </p:cNvSpPr>
          <p:nvPr/>
        </p:nvSpPr>
        <p:spPr bwMode="auto">
          <a:xfrm>
            <a:off x="6092442" y="4130278"/>
            <a:ext cx="87716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 dirty="0" smtClean="0">
                <a:latin typeface="Microsoft YaHei" charset="-122"/>
                <a:ea typeface="Microsoft YaHei" charset="-122"/>
                <a:cs typeface="Microsoft YaHei" charset="-122"/>
              </a:rPr>
              <a:t>封闭桥架</a:t>
            </a:r>
            <a:endParaRPr lang="zh-CN" altLang="en-US" sz="135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682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</a:t>
            </a:r>
            <a:r>
              <a:rPr lang="zh-CN" altLang="en-US" dirty="0" smtClean="0"/>
              <a:t>  设备间子系统</a:t>
            </a:r>
            <a:endParaRPr lang="zh-CN" altLang="en-US" dirty="0"/>
          </a:p>
        </p:txBody>
      </p:sp>
      <p:pic>
        <p:nvPicPr>
          <p:cNvPr id="8" name="Picture 2" descr="复件 0704231358739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141" y="1178719"/>
            <a:ext cx="4500563" cy="315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4"/>
          <p:cNvSpPr>
            <a:spLocks noChangeArrowheads="1"/>
          </p:cNvSpPr>
          <p:nvPr/>
        </p:nvSpPr>
        <p:spPr bwMode="auto">
          <a:xfrm>
            <a:off x="4219980" y="4443958"/>
            <a:ext cx="70403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>
                <a:latin typeface="Microsoft YaHei" charset="-122"/>
                <a:ea typeface="Microsoft YaHei" charset="-122"/>
                <a:cs typeface="Microsoft YaHei" charset="-122"/>
              </a:rPr>
              <a:t>设备间</a:t>
            </a:r>
          </a:p>
        </p:txBody>
      </p:sp>
    </p:spTree>
    <p:extLst>
      <p:ext uri="{BB962C8B-B14F-4D97-AF65-F5344CB8AC3E}">
        <p14:creationId xmlns:p14="http://schemas.microsoft.com/office/powerpoint/2010/main" val="16499047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2.5</a:t>
            </a:r>
            <a:r>
              <a:rPr lang="zh-CN" altLang="en-US" dirty="0" smtClean="0"/>
              <a:t>  工作区子系统设计</a:t>
            </a:r>
            <a:endParaRPr lang="zh-CN" altLang="en-US" dirty="0"/>
          </a:p>
        </p:txBody>
      </p:sp>
      <p:pic>
        <p:nvPicPr>
          <p:cNvPr id="5" name="Picture 2" descr="2-6孔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9" y="1489222"/>
            <a:ext cx="2470649" cy="2876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3491880" y="4587974"/>
            <a:ext cx="156966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>
                <a:latin typeface="Microsoft YaHei" charset="-122"/>
                <a:ea typeface="Microsoft YaHei" charset="-122"/>
                <a:cs typeface="Microsoft YaHei" charset="-122"/>
              </a:rPr>
              <a:t>多孔信息插座面板</a:t>
            </a:r>
          </a:p>
        </p:txBody>
      </p:sp>
    </p:spTree>
    <p:extLst>
      <p:ext uri="{BB962C8B-B14F-4D97-AF65-F5344CB8AC3E}">
        <p14:creationId xmlns:p14="http://schemas.microsoft.com/office/powerpoint/2010/main" val="18647559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r>
              <a:rPr lang="zh-CN" altLang="en-US" sz="2800" dirty="0" smtClean="0"/>
              <a:t>企业</a:t>
            </a:r>
            <a:r>
              <a:rPr lang="zh-CN" altLang="en-US" sz="2800" dirty="0"/>
              <a:t>办公楼综合布线设计</a:t>
            </a:r>
            <a:endParaRPr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charset="2"/>
              <a:buChar char="l"/>
            </a:pPr>
            <a:r>
              <a:rPr lang="zh-CN" altLang="en-US" sz="1499" dirty="0" smtClean="0">
                <a:solidFill>
                  <a:srgbClr val="006666"/>
                </a:solidFill>
                <a:latin typeface="微软雅黑" panose="020B0503020204020204" pitchFamily="34" charset="-122"/>
                <a:ea typeface="微软雅黑"/>
              </a:rPr>
              <a:t> 网络布线设计时考虑问题</a:t>
            </a:r>
            <a:endParaRPr lang="en-US" altLang="zh-CN" sz="1499" dirty="0" smtClean="0">
              <a:solidFill>
                <a:srgbClr val="006666"/>
              </a:solidFill>
              <a:latin typeface="微软雅黑" panose="020B0503020204020204" pitchFamily="34" charset="-122"/>
              <a:ea typeface="微软雅黑"/>
            </a:endParaRPr>
          </a:p>
          <a:p>
            <a:pPr lvl="2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1400" dirty="0" smtClean="0"/>
              <a:t>网络拓扑结构</a:t>
            </a:r>
            <a:endParaRPr lang="en-US" altLang="zh-CN" sz="1400" dirty="0" smtClean="0"/>
          </a:p>
          <a:p>
            <a:pPr lvl="2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1400" dirty="0" smtClean="0"/>
              <a:t>数据传输需求</a:t>
            </a:r>
            <a:endParaRPr lang="en-US" altLang="zh-CN" sz="1400" dirty="0" smtClean="0"/>
          </a:p>
          <a:p>
            <a:pPr lvl="2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1400" dirty="0" smtClean="0"/>
              <a:t>网络未来发展</a:t>
            </a:r>
            <a:endParaRPr lang="en-US" altLang="zh-CN" sz="1400" dirty="0" smtClean="0"/>
          </a:p>
          <a:p>
            <a:pPr lvl="2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1400" dirty="0" smtClean="0"/>
              <a:t>系统综合布线</a:t>
            </a:r>
            <a:endParaRPr lang="zh-CN" altLang="en-US" sz="1400" dirty="0"/>
          </a:p>
        </p:txBody>
      </p:sp>
      <p:sp>
        <p:nvSpPr>
          <p:cNvPr id="11" name="内容占位符 3"/>
          <p:cNvSpPr txBox="1">
            <a:spLocks/>
          </p:cNvSpPr>
          <p:nvPr/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charset="2"/>
              <a:buChar char="l"/>
            </a:pPr>
            <a:r>
              <a:rPr lang="zh-CN" altLang="en-US" sz="1499" smtClean="0">
                <a:solidFill>
                  <a:srgbClr val="006666"/>
                </a:solidFill>
                <a:latin typeface="微软雅黑" panose="020B0503020204020204" pitchFamily="34" charset="-122"/>
                <a:ea typeface="微软雅黑"/>
              </a:rPr>
              <a:t>  网络布线设计方案</a:t>
            </a:r>
            <a:endParaRPr lang="en-US" altLang="zh-CN" sz="1499" smtClean="0">
              <a:solidFill>
                <a:srgbClr val="006666"/>
              </a:solidFill>
              <a:latin typeface="微软雅黑" panose="020B0503020204020204" pitchFamily="34" charset="-122"/>
              <a:ea typeface="微软雅黑"/>
            </a:endParaRPr>
          </a:p>
          <a:p>
            <a:pPr lvl="2">
              <a:lnSpc>
                <a:spcPct val="150000"/>
              </a:lnSpc>
              <a:buFont typeface="Wingdings" charset="2"/>
              <a:buChar char="ü"/>
            </a:pPr>
            <a:r>
              <a:rPr lang="zh-CN" altLang="en-US" smtClean="0"/>
              <a:t>综合布线等级</a:t>
            </a:r>
            <a:endParaRPr lang="en-US" altLang="zh-CN" smtClean="0"/>
          </a:p>
          <a:p>
            <a:pPr lvl="2">
              <a:lnSpc>
                <a:spcPct val="150000"/>
              </a:lnSpc>
              <a:buFont typeface="Wingdings" charset="2"/>
              <a:buChar char="ü"/>
            </a:pPr>
            <a:r>
              <a:rPr lang="zh-CN" altLang="en-US" smtClean="0"/>
              <a:t>建筑物主干布线设计</a:t>
            </a:r>
            <a:endParaRPr lang="en-US" altLang="zh-CN" smtClean="0"/>
          </a:p>
          <a:p>
            <a:pPr lvl="2">
              <a:lnSpc>
                <a:spcPct val="150000"/>
              </a:lnSpc>
              <a:buFont typeface="Wingdings" charset="2"/>
              <a:buChar char="ü"/>
            </a:pPr>
            <a:r>
              <a:rPr lang="zh-CN" altLang="en-US" smtClean="0"/>
              <a:t>水平布线设计</a:t>
            </a:r>
            <a:endParaRPr lang="en-US" altLang="zh-CN" smtClean="0"/>
          </a:p>
          <a:p>
            <a:pPr lvl="2">
              <a:lnSpc>
                <a:spcPct val="150000"/>
              </a:lnSpc>
              <a:buFont typeface="Wingdings" charset="2"/>
              <a:buChar char="ü"/>
            </a:pPr>
            <a:r>
              <a:rPr lang="zh-CN" altLang="en-US" smtClean="0"/>
              <a:t>工作区布线设计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6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设计需求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657350" y="1257300"/>
            <a:ext cx="6083002" cy="28003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按投标书所作方案：</a:t>
            </a:r>
          </a:p>
          <a:p>
            <a:pPr lvl="1">
              <a:lnSpc>
                <a:spcPct val="150000"/>
              </a:lnSpc>
            </a:pP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按有效面积，每十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平方米 设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一个语音点和一个数据点</a:t>
            </a:r>
          </a:p>
          <a:p>
            <a:pPr lvl="1">
              <a:lnSpc>
                <a:spcPct val="150000"/>
              </a:lnSpc>
            </a:pP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要求工程能够满足未来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20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年的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需求（扩展性：线缆质量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芯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zh-CN" altLang="en-US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每个信息点能够灵活的应用，可随时转换接插电话</a:t>
            </a:r>
            <a:r>
              <a:rPr lang="zh-CN" altLang="en-US" sz="1400" smtClean="0">
                <a:latin typeface="Microsoft YaHei" charset="-122"/>
                <a:ea typeface="Microsoft YaHei" charset="-122"/>
                <a:cs typeface="Microsoft YaHei" charset="-122"/>
              </a:rPr>
              <a:t>、电脑、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门禁、消防等</a:t>
            </a:r>
          </a:p>
          <a:p>
            <a:pPr lvl="1">
              <a:lnSpc>
                <a:spcPct val="150000"/>
              </a:lnSpc>
            </a:pP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………</a:t>
            </a:r>
            <a:endParaRPr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8725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 网络布线设计方案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891" y="1285875"/>
            <a:ext cx="3633788" cy="219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2035969"/>
            <a:ext cx="2455069" cy="1821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5"/>
          <p:cNvSpPr>
            <a:spLocks noChangeArrowheads="1"/>
          </p:cNvSpPr>
          <p:nvPr/>
        </p:nvSpPr>
        <p:spPr bwMode="auto">
          <a:xfrm>
            <a:off x="5804297" y="3964781"/>
            <a:ext cx="122341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省略主干布线</a:t>
            </a:r>
          </a:p>
        </p:txBody>
      </p:sp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3201513" y="3557543"/>
            <a:ext cx="105028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线缆的选择</a:t>
            </a:r>
          </a:p>
        </p:txBody>
      </p:sp>
    </p:spTree>
    <p:extLst>
      <p:ext uri="{BB962C8B-B14F-4D97-AF65-F5344CB8AC3E}">
        <p14:creationId xmlns:p14="http://schemas.microsoft.com/office/powerpoint/2010/main" val="15605019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企业综合</a:t>
            </a:r>
            <a:r>
              <a:rPr lang="zh-CN" altLang="en-US" dirty="0" smtClean="0"/>
              <a:t>布线</a:t>
            </a:r>
            <a:r>
              <a:rPr lang="en-US" altLang="zh-CN" dirty="0" smtClean="0"/>
              <a:t>_</a:t>
            </a:r>
            <a:r>
              <a:rPr lang="zh-CN" altLang="en-US" dirty="0" smtClean="0"/>
              <a:t>工作区子系统</a:t>
            </a:r>
            <a:endParaRPr lang="zh-CN" alt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43187" y="767953"/>
            <a:ext cx="3643313" cy="437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030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企业</a:t>
            </a:r>
            <a:r>
              <a:rPr lang="zh-CN" altLang="en-US" dirty="0" smtClean="0"/>
              <a:t>综合</a:t>
            </a:r>
            <a:r>
              <a:rPr lang="zh-CN" altLang="en-US" dirty="0" smtClean="0"/>
              <a:t>布线方案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0358" y="1419622"/>
            <a:ext cx="4004786" cy="226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763688" y="4011910"/>
            <a:ext cx="139653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 smtClean="0">
                <a:latin typeface="Microsoft YaHei" charset="-122"/>
                <a:ea typeface="Microsoft YaHei" charset="-122"/>
                <a:cs typeface="Microsoft YaHei" charset="-122"/>
              </a:rPr>
              <a:t>水平干线</a:t>
            </a:r>
            <a:r>
              <a:rPr lang="zh-CN" altLang="en-US" sz="1350" dirty="0" smtClean="0">
                <a:latin typeface="Microsoft YaHei" charset="-122"/>
                <a:ea typeface="Microsoft YaHei" charset="-122"/>
                <a:cs typeface="Microsoft YaHei" charset="-122"/>
              </a:rPr>
              <a:t>子系统</a:t>
            </a:r>
            <a:endParaRPr lang="zh-CN" altLang="en-US" sz="135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8104" y="1491630"/>
            <a:ext cx="3067816" cy="206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6156176" y="4155926"/>
            <a:ext cx="105028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 dirty="0" smtClean="0">
                <a:latin typeface="Microsoft YaHei" charset="-122"/>
                <a:ea typeface="Microsoft YaHei" charset="-122"/>
                <a:cs typeface="Microsoft YaHei" charset="-122"/>
              </a:rPr>
              <a:t>管理子系统</a:t>
            </a:r>
            <a:endParaRPr lang="zh-CN" altLang="en-US" sz="135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929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企业 垂直</a:t>
            </a:r>
            <a:r>
              <a:rPr lang="zh-CN" altLang="en-US" dirty="0" smtClean="0"/>
              <a:t>干线</a:t>
            </a:r>
            <a:r>
              <a:rPr lang="en-US" altLang="zh-CN" dirty="0" smtClean="0"/>
              <a:t>/</a:t>
            </a:r>
            <a:r>
              <a:rPr lang="zh-CN" altLang="en-US" dirty="0" smtClean="0"/>
              <a:t>管理子系统设计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576" y="1275606"/>
            <a:ext cx="3203053" cy="285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259632" y="4443958"/>
            <a:ext cx="139653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 dirty="0" smtClean="0">
                <a:latin typeface="Microsoft YaHei" charset="-122"/>
                <a:ea typeface="Microsoft YaHei" charset="-122"/>
                <a:cs typeface="Microsoft YaHei" charset="-122"/>
              </a:rPr>
              <a:t>垂直干线子系统</a:t>
            </a:r>
            <a:endParaRPr lang="zh-CN" altLang="en-US" sz="135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64088" y="2048252"/>
            <a:ext cx="3638360" cy="197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6485000" y="4424516"/>
            <a:ext cx="122341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 dirty="0" smtClean="0">
                <a:latin typeface="Microsoft YaHei" charset="-122"/>
                <a:ea typeface="Microsoft YaHei" charset="-122"/>
                <a:cs typeface="Microsoft YaHei" charset="-122"/>
              </a:rPr>
              <a:t>设备间子系统</a:t>
            </a:r>
            <a:endParaRPr lang="zh-CN" altLang="en-US" sz="135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60620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校园网综合布线方案</a:t>
            </a:r>
            <a:endParaRPr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771800" y="1059582"/>
            <a:ext cx="4929188" cy="30861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600" dirty="0"/>
              <a:t>1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图书馆楼布线设计</a:t>
            </a:r>
          </a:p>
          <a:p>
            <a:pPr>
              <a:lnSpc>
                <a:spcPct val="130000"/>
              </a:lnSpc>
            </a:pPr>
            <a:r>
              <a:rPr lang="en-US" altLang="zh-CN" sz="1600" dirty="0"/>
              <a:t>2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办公楼布线设计</a:t>
            </a:r>
          </a:p>
          <a:p>
            <a:pPr>
              <a:lnSpc>
                <a:spcPct val="130000"/>
              </a:lnSpc>
            </a:pPr>
            <a:r>
              <a:rPr lang="en-US" altLang="zh-CN" sz="1600" dirty="0"/>
              <a:t>3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实验楼布线设计</a:t>
            </a:r>
          </a:p>
          <a:p>
            <a:pPr>
              <a:lnSpc>
                <a:spcPct val="130000"/>
              </a:lnSpc>
            </a:pPr>
            <a:r>
              <a:rPr lang="en-US" altLang="zh-CN" sz="1600" dirty="0"/>
              <a:t>4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教学楼布线设计</a:t>
            </a:r>
          </a:p>
          <a:p>
            <a:pPr>
              <a:lnSpc>
                <a:spcPct val="130000"/>
              </a:lnSpc>
            </a:pPr>
            <a:r>
              <a:rPr lang="en-US" altLang="zh-CN" sz="1600" dirty="0" smtClean="0"/>
              <a:t>5 </a:t>
            </a:r>
            <a:r>
              <a:rPr lang="zh-CN" altLang="en-US" sz="1600" dirty="0" smtClean="0"/>
              <a:t>学生公寓布线设计</a:t>
            </a:r>
          </a:p>
        </p:txBody>
      </p:sp>
    </p:spTree>
    <p:extLst>
      <p:ext uri="{BB962C8B-B14F-4D97-AF65-F5344CB8AC3E}">
        <p14:creationId xmlns:p14="http://schemas.microsoft.com/office/powerpoint/2010/main" val="5797878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图书馆布线设计</a:t>
            </a:r>
            <a:endParaRPr lang="zh-CN" altLang="en-US" dirty="0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907704" y="1491630"/>
            <a:ext cx="5829300" cy="1882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/>
              <a:t>1. </a:t>
            </a:r>
            <a:r>
              <a:rPr lang="zh-CN" altLang="en-US" sz="1800" dirty="0" smtClean="0"/>
              <a:t> 工作区子系统设计</a:t>
            </a:r>
            <a:endParaRPr lang="en-US" altLang="zh-CN" sz="1800" dirty="0" smtClean="0"/>
          </a:p>
          <a:p>
            <a:r>
              <a:rPr lang="en-US" altLang="zh-CN" sz="1800" dirty="0" smtClean="0"/>
              <a:t>2.</a:t>
            </a:r>
            <a:r>
              <a:rPr lang="zh-CN" altLang="en-US" sz="1800" dirty="0" smtClean="0"/>
              <a:t>  水平子系统设计</a:t>
            </a:r>
            <a:endParaRPr lang="en-US" altLang="zh-CN" sz="1800" dirty="0" smtClean="0"/>
          </a:p>
          <a:p>
            <a:r>
              <a:rPr lang="en-US" altLang="zh-CN" sz="1800" dirty="0" smtClean="0"/>
              <a:t>3. </a:t>
            </a:r>
            <a:r>
              <a:rPr lang="zh-CN" altLang="en-US" sz="1800" dirty="0" smtClean="0"/>
              <a:t> 管理子系统设计</a:t>
            </a:r>
            <a:endParaRPr lang="en-US" altLang="zh-CN" sz="1800" dirty="0" smtClean="0"/>
          </a:p>
          <a:p>
            <a:r>
              <a:rPr lang="en-US" altLang="zh-CN" sz="1800" dirty="0" smtClean="0"/>
              <a:t>4. </a:t>
            </a:r>
            <a:r>
              <a:rPr lang="zh-CN" altLang="en-US" sz="1800" dirty="0" smtClean="0"/>
              <a:t> 垂直干线子系统设计</a:t>
            </a:r>
            <a:endParaRPr lang="en-US" altLang="zh-CN" sz="1800" dirty="0" smtClean="0"/>
          </a:p>
          <a:p>
            <a:r>
              <a:rPr lang="en-US" altLang="zh-CN" sz="1800" dirty="0" smtClean="0"/>
              <a:t>5. </a:t>
            </a:r>
            <a:r>
              <a:rPr lang="zh-CN" altLang="en-US" sz="1800" dirty="0" smtClean="0"/>
              <a:t>设备间子系统设计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776485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工作区子系统设计</a:t>
            </a:r>
            <a:endParaRPr lang="zh-CN" altLang="en-US" dirty="0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255515" y="1082278"/>
            <a:ext cx="5829300" cy="30861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mtClean="0"/>
              <a:t>（</a:t>
            </a:r>
            <a:r>
              <a:rPr lang="en-US" altLang="zh-CN" smtClean="0"/>
              <a:t>1</a:t>
            </a:r>
            <a:r>
              <a:rPr lang="zh-CN" altLang="en-US" smtClean="0"/>
              <a:t>）布线方式</a:t>
            </a:r>
            <a:endParaRPr lang="zh-CN" altLang="en-US"/>
          </a:p>
        </p:txBody>
      </p:sp>
      <p:pic>
        <p:nvPicPr>
          <p:cNvPr id="4" name="Picture 2" descr="教室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77017"/>
            <a:ext cx="3494484" cy="2196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423794" y="4071936"/>
            <a:ext cx="191590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 b="1">
                <a:solidFill>
                  <a:srgbClr val="FF0000"/>
                </a:solidFill>
              </a:rPr>
              <a:t>电子阅览室信息点设计</a:t>
            </a:r>
          </a:p>
        </p:txBody>
      </p:sp>
      <p:pic>
        <p:nvPicPr>
          <p:cNvPr id="6" name="Picture 3" descr="办公室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6" y="964407"/>
            <a:ext cx="2689622" cy="160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482829" y="2625328"/>
            <a:ext cx="191590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 b="1">
                <a:solidFill>
                  <a:srgbClr val="FF0000"/>
                </a:solidFill>
              </a:rPr>
              <a:t>普通办公室信息点设计</a:t>
            </a:r>
          </a:p>
        </p:txBody>
      </p:sp>
      <p:pic>
        <p:nvPicPr>
          <p:cNvPr id="8" name="Picture 4" descr="办公室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6" y="2946797"/>
            <a:ext cx="2678906" cy="15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268516" y="4554141"/>
            <a:ext cx="208903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 b="1">
                <a:solidFill>
                  <a:srgbClr val="FF0000"/>
                </a:solidFill>
              </a:rPr>
              <a:t>大开间办公室信息点设计</a:t>
            </a:r>
          </a:p>
        </p:txBody>
      </p:sp>
    </p:spTree>
    <p:extLst>
      <p:ext uri="{BB962C8B-B14F-4D97-AF65-F5344CB8AC3E}">
        <p14:creationId xmlns:p14="http://schemas.microsoft.com/office/powerpoint/2010/main" val="18587157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工作区子系统设计</a:t>
            </a:r>
            <a:endParaRPr lang="zh-CN" altLang="en-US" dirty="0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115616" y="915566"/>
            <a:ext cx="5829300" cy="30861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）布线产品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信息插座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跳线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419622"/>
            <a:ext cx="3911204" cy="3388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642155" y="1821657"/>
            <a:ext cx="1396536" cy="507831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135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图书馆布线系统</a:t>
            </a:r>
            <a:endParaRPr lang="en-US" altLang="zh-CN" sz="1350" b="1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 eaLnBrk="1" hangingPunct="1"/>
            <a:r>
              <a:rPr lang="zh-CN" altLang="en-US" sz="135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的选择</a:t>
            </a:r>
          </a:p>
        </p:txBody>
      </p:sp>
    </p:spTree>
    <p:extLst>
      <p:ext uri="{BB962C8B-B14F-4D97-AF65-F5344CB8AC3E}">
        <p14:creationId xmlns:p14="http://schemas.microsoft.com/office/powerpoint/2010/main" val="20110748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水平干线子系统设计</a:t>
            </a:r>
            <a:endParaRPr lang="zh-CN" altLang="en-US" dirty="0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625204" y="1500188"/>
            <a:ext cx="5829300" cy="30861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ü"/>
            </a:pPr>
            <a:r>
              <a:rPr lang="zh-CN" altLang="en-US" smtClean="0"/>
              <a:t>（</a:t>
            </a:r>
            <a:r>
              <a:rPr lang="en-US" altLang="zh-CN" smtClean="0"/>
              <a:t>1</a:t>
            </a:r>
            <a:r>
              <a:rPr lang="zh-CN" altLang="en-US" smtClean="0"/>
              <a:t>）敷设方式</a:t>
            </a:r>
            <a:endParaRPr lang="en-US" altLang="zh-CN" smtClean="0"/>
          </a:p>
          <a:p>
            <a:pPr>
              <a:buFont typeface="Wingdings" charset="2"/>
              <a:buChar char="ü"/>
            </a:pPr>
            <a:r>
              <a:rPr lang="zh-CN" altLang="en-US" smtClean="0"/>
              <a:t>（</a:t>
            </a:r>
            <a:r>
              <a:rPr lang="en-US" altLang="zh-CN" smtClean="0"/>
              <a:t>2</a:t>
            </a:r>
            <a:r>
              <a:rPr lang="zh-CN" altLang="en-US" smtClean="0"/>
              <a:t>）布线产品</a:t>
            </a:r>
            <a:endParaRPr lang="zh-CN" altLang="en-US"/>
          </a:p>
        </p:txBody>
      </p:sp>
      <p:pic>
        <p:nvPicPr>
          <p:cNvPr id="4" name="Picture 2" descr="Category 6 Class E Cable - U_UT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094" y="2464594"/>
            <a:ext cx="2375297" cy="1821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复件 113714205977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266" y="1500187"/>
            <a:ext cx="3131344" cy="235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2321719" y="4393406"/>
            <a:ext cx="156966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 b="1">
                <a:solidFill>
                  <a:srgbClr val="FF0000"/>
                </a:solidFill>
              </a:rPr>
              <a:t>六类非屏蔽双绞线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643563" y="3911203"/>
            <a:ext cx="105028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 b="1">
                <a:solidFill>
                  <a:srgbClr val="FF0000"/>
                </a:solidFill>
              </a:rPr>
              <a:t>开放式桥架</a:t>
            </a:r>
          </a:p>
        </p:txBody>
      </p:sp>
    </p:spTree>
    <p:extLst>
      <p:ext uri="{BB962C8B-B14F-4D97-AF65-F5344CB8AC3E}">
        <p14:creationId xmlns:p14="http://schemas.microsoft.com/office/powerpoint/2010/main" val="6907238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管理间子系统设计</a:t>
            </a:r>
            <a:endParaRPr lang="zh-CN" altLang="en-US" dirty="0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678781" y="1500188"/>
            <a:ext cx="5829300" cy="30861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ü"/>
            </a:pPr>
            <a:r>
              <a:rPr lang="zh-CN" altLang="en-US" sz="1800" smtClean="0"/>
              <a:t>（</a:t>
            </a:r>
            <a:r>
              <a:rPr lang="en-US" altLang="zh-CN" sz="1800" smtClean="0"/>
              <a:t>1</a:t>
            </a:r>
            <a:r>
              <a:rPr lang="zh-CN" altLang="en-US" sz="1800" smtClean="0"/>
              <a:t>）设计要求</a:t>
            </a:r>
            <a:endParaRPr lang="en-US" altLang="zh-CN" sz="1800" smtClean="0"/>
          </a:p>
          <a:p>
            <a:pPr>
              <a:buFont typeface="Wingdings" charset="2"/>
              <a:buChar char="ü"/>
            </a:pPr>
            <a:r>
              <a:rPr lang="zh-CN" altLang="en-US" sz="1800" smtClean="0"/>
              <a:t>（</a:t>
            </a:r>
            <a:r>
              <a:rPr lang="en-US" altLang="zh-CN" sz="1800" smtClean="0"/>
              <a:t>2</a:t>
            </a:r>
            <a:r>
              <a:rPr lang="zh-CN" altLang="en-US" sz="1800" smtClean="0"/>
              <a:t>）布线产品</a:t>
            </a:r>
            <a:endParaRPr lang="zh-CN" altLang="en-US" sz="1800"/>
          </a:p>
        </p:txBody>
      </p:sp>
      <p:pic>
        <p:nvPicPr>
          <p:cNvPr id="4" name="Picture 2" descr="复件 200507141437586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985" y="2303860"/>
            <a:ext cx="1446609" cy="217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2536032" y="4554141"/>
            <a:ext cx="70403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 b="1">
                <a:solidFill>
                  <a:srgbClr val="FF0000"/>
                </a:solidFill>
              </a:rPr>
              <a:t>配线架</a:t>
            </a:r>
          </a:p>
        </p:txBody>
      </p:sp>
      <p:pic>
        <p:nvPicPr>
          <p:cNvPr id="6" name="Picture 3" descr="sc-st-duple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97" y="1285876"/>
            <a:ext cx="1500188" cy="1469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4233862" y="2732485"/>
            <a:ext cx="136768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350" b="1">
                <a:solidFill>
                  <a:srgbClr val="FF0000"/>
                </a:solidFill>
              </a:rPr>
              <a:t>SC-ST</a:t>
            </a:r>
            <a:r>
              <a:rPr lang="zh-CN" altLang="en-US" sz="1350" b="1">
                <a:solidFill>
                  <a:srgbClr val="FF0000"/>
                </a:solidFill>
              </a:rPr>
              <a:t>光纤跳线</a:t>
            </a:r>
          </a:p>
        </p:txBody>
      </p:sp>
      <p:pic>
        <p:nvPicPr>
          <p:cNvPr id="8" name="Picture 4" descr="st-lc-duple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031" y="1285875"/>
            <a:ext cx="1576388" cy="144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cat 5e patch cord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07531"/>
            <a:ext cx="2199085" cy="150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4839891" y="4661297"/>
            <a:ext cx="191590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 b="1">
                <a:solidFill>
                  <a:srgbClr val="FF0000"/>
                </a:solidFill>
              </a:rPr>
              <a:t>不同颜色的双绞线跳线</a:t>
            </a: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25766" y="2732485"/>
            <a:ext cx="137114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350" b="1">
                <a:solidFill>
                  <a:srgbClr val="FF0000"/>
                </a:solidFill>
              </a:rPr>
              <a:t>ST-LC</a:t>
            </a:r>
            <a:r>
              <a:rPr lang="zh-CN" altLang="en-US" sz="1350" b="1">
                <a:solidFill>
                  <a:srgbClr val="FF0000"/>
                </a:solidFill>
              </a:rPr>
              <a:t>光纤跳线</a:t>
            </a:r>
          </a:p>
        </p:txBody>
      </p:sp>
    </p:spTree>
    <p:extLst>
      <p:ext uri="{BB962C8B-B14F-4D97-AF65-F5344CB8AC3E}">
        <p14:creationId xmlns:p14="http://schemas.microsoft.com/office/powerpoint/2010/main" val="19157352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设计依据与相关步骤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51520" y="1635646"/>
            <a:ext cx="5040560" cy="23099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smtClean="0">
                <a:latin typeface="Microsoft YaHei" charset="-122"/>
                <a:ea typeface="Microsoft YaHei" charset="-122"/>
                <a:cs typeface="Microsoft YaHei" charset="-122"/>
              </a:rPr>
              <a:t>综合布线国际标准 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ISO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／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IEC11801 </a:t>
            </a:r>
          </a:p>
          <a:p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商业建筑物电信布线标准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美国国家标准 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TIA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／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EIA568A </a:t>
            </a:r>
          </a:p>
          <a:p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《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建筑与建筑群综合布线系统工程设计规范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》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</a:br>
            <a:endParaRPr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YD/T926.1-1997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大楼通信综合布线系统标准（邮电部部颁行业标准）</a:t>
            </a:r>
          </a:p>
          <a:p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用户提供的技术需求报告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…………</a:t>
            </a: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Picture 20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915566"/>
            <a:ext cx="3174822" cy="3935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23575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管理间子系统设计</a:t>
            </a:r>
            <a:endParaRPr lang="zh-CN" altLang="en-US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403648" y="358334"/>
            <a:ext cx="58293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47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600" smtClean="0">
                <a:solidFill>
                  <a:schemeClr val="tx1"/>
                </a:solidFill>
              </a:rPr>
              <a:t>（</a:t>
            </a:r>
            <a:r>
              <a:rPr lang="en-US" altLang="zh-CN" sz="1600" dirty="0" smtClean="0">
                <a:solidFill>
                  <a:schemeClr val="tx1"/>
                </a:solidFill>
              </a:rPr>
              <a:t>2</a:t>
            </a:r>
            <a:r>
              <a:rPr lang="zh-CN" altLang="en-US" sz="1600" dirty="0" smtClean="0">
                <a:solidFill>
                  <a:schemeClr val="tx1"/>
                </a:solidFill>
              </a:rPr>
              <a:t>）布线产品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Picture 2" descr="B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048" y="1071563"/>
            <a:ext cx="2250281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槽式桥架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422" y="1071562"/>
            <a:ext cx="3028950" cy="150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2006_08_21_11_10_08_695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203" y="3161110"/>
            <a:ext cx="2089547" cy="1569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复件 20080314_e6278ee29072b5b66b5aAqe9zcKPa6z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3000376"/>
            <a:ext cx="2089547" cy="165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2428876" y="2786062"/>
            <a:ext cx="70403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 b="1">
                <a:solidFill>
                  <a:srgbClr val="FF0000"/>
                </a:solidFill>
              </a:rPr>
              <a:t>理线器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536407" y="2571750"/>
            <a:ext cx="87716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 b="1">
                <a:solidFill>
                  <a:srgbClr val="FF0000"/>
                </a:solidFill>
              </a:rPr>
              <a:t>槽式桥架</a:t>
            </a: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2428876" y="4714875"/>
            <a:ext cx="53091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 b="1">
                <a:solidFill>
                  <a:srgbClr val="FF0000"/>
                </a:solidFill>
              </a:rPr>
              <a:t>机架</a:t>
            </a: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5482829" y="4661297"/>
            <a:ext cx="87716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 b="1">
                <a:solidFill>
                  <a:srgbClr val="FF0000"/>
                </a:solidFill>
              </a:rPr>
              <a:t>标签标识</a:t>
            </a:r>
          </a:p>
        </p:txBody>
      </p:sp>
    </p:spTree>
    <p:extLst>
      <p:ext uri="{BB962C8B-B14F-4D97-AF65-F5344CB8AC3E}">
        <p14:creationId xmlns:p14="http://schemas.microsoft.com/office/powerpoint/2010/main" val="3578108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管理间子系统设计</a:t>
            </a:r>
            <a:endParaRPr lang="zh-CN" altLang="en-US" dirty="0"/>
          </a:p>
        </p:txBody>
      </p:sp>
      <p:pic>
        <p:nvPicPr>
          <p:cNvPr id="3" name="Picture 2" descr="CCNY_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517" y="1285875"/>
            <a:ext cx="2250281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03_Rack_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1285875"/>
            <a:ext cx="2250281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5"/>
          <p:cNvSpPr>
            <a:spLocks noChangeArrowheads="1"/>
          </p:cNvSpPr>
          <p:nvPr/>
        </p:nvSpPr>
        <p:spPr bwMode="auto">
          <a:xfrm>
            <a:off x="2428876" y="4339828"/>
            <a:ext cx="87716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 b="1">
                <a:solidFill>
                  <a:srgbClr val="FF0000"/>
                </a:solidFill>
              </a:rPr>
              <a:t>硬质扎带</a:t>
            </a:r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5429251" y="4339828"/>
            <a:ext cx="87716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 b="1">
                <a:solidFill>
                  <a:srgbClr val="FF0000"/>
                </a:solidFill>
              </a:rPr>
              <a:t>软质扎带</a:t>
            </a:r>
          </a:p>
        </p:txBody>
      </p:sp>
    </p:spTree>
    <p:extLst>
      <p:ext uri="{BB962C8B-B14F-4D97-AF65-F5344CB8AC3E}">
        <p14:creationId xmlns:p14="http://schemas.microsoft.com/office/powerpoint/2010/main" val="403053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垂直干线子系统设计</a:t>
            </a:r>
            <a:endParaRPr lang="zh-CN" altLang="en-US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957996" y="1235727"/>
            <a:ext cx="2857500" cy="30861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smtClean="0"/>
              <a:t>（</a:t>
            </a:r>
            <a:r>
              <a:rPr lang="en-US" altLang="zh-CN" sz="1800" smtClean="0"/>
              <a:t>1</a:t>
            </a:r>
            <a:r>
              <a:rPr lang="zh-CN" altLang="en-US" sz="1800" smtClean="0"/>
              <a:t>）敷设路由和方式</a:t>
            </a:r>
            <a:endParaRPr lang="en-US" altLang="zh-CN" sz="1800"/>
          </a:p>
        </p:txBody>
      </p:sp>
      <p:sp>
        <p:nvSpPr>
          <p:cNvPr id="8" name="内容占位符 3"/>
          <p:cNvSpPr txBox="1">
            <a:spLocks/>
          </p:cNvSpPr>
          <p:nvPr/>
        </p:nvSpPr>
        <p:spPr>
          <a:xfrm>
            <a:off x="4629150" y="1232297"/>
            <a:ext cx="2857500" cy="30861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smtClean="0"/>
              <a:t>（</a:t>
            </a:r>
            <a:r>
              <a:rPr lang="en-US" altLang="zh-CN" sz="1800" smtClean="0"/>
              <a:t>2</a:t>
            </a:r>
            <a:r>
              <a:rPr lang="zh-CN" altLang="en-US" sz="1800" smtClean="0"/>
              <a:t>）布线材料</a:t>
            </a:r>
          </a:p>
          <a:p>
            <a:endParaRPr lang="zh-CN" altLang="en-US" sz="1800"/>
          </a:p>
        </p:txBody>
      </p:sp>
      <p:pic>
        <p:nvPicPr>
          <p:cNvPr id="9" name="Picture 2" descr="新建 BMP 图像 (2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740" y="1666734"/>
            <a:ext cx="2143125" cy="2783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5"/>
          <p:cNvSpPr>
            <a:spLocks noChangeArrowheads="1"/>
          </p:cNvSpPr>
          <p:nvPr/>
        </p:nvSpPr>
        <p:spPr bwMode="auto">
          <a:xfrm>
            <a:off x="1675944" y="4503993"/>
            <a:ext cx="87716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 b="1">
                <a:solidFill>
                  <a:srgbClr val="FF0000"/>
                </a:solidFill>
              </a:rPr>
              <a:t>垂直桥架</a:t>
            </a:r>
          </a:p>
        </p:txBody>
      </p:sp>
      <p:pic>
        <p:nvPicPr>
          <p:cNvPr id="11" name="Picture 4" descr="UD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1553767"/>
            <a:ext cx="1875235" cy="1448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8"/>
          <p:cNvSpPr>
            <a:spLocks noChangeArrowheads="1"/>
          </p:cNvSpPr>
          <p:nvPr/>
        </p:nvSpPr>
        <p:spPr bwMode="auto">
          <a:xfrm>
            <a:off x="4518422" y="3000375"/>
            <a:ext cx="148309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350" b="1">
                <a:solidFill>
                  <a:srgbClr val="FF0000"/>
                </a:solidFill>
              </a:rPr>
              <a:t>8</a:t>
            </a:r>
            <a:r>
              <a:rPr lang="zh-CN" altLang="en-US" sz="1350" b="1">
                <a:solidFill>
                  <a:srgbClr val="FF0000"/>
                </a:solidFill>
              </a:rPr>
              <a:t>芯室内多模光缆</a:t>
            </a:r>
          </a:p>
        </p:txBody>
      </p:sp>
      <p:pic>
        <p:nvPicPr>
          <p:cNvPr id="13" name="Picture 5" descr="Fiber Enclos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985" y="3268266"/>
            <a:ext cx="2093119" cy="150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0"/>
          <p:cNvSpPr>
            <a:spLocks noChangeArrowheads="1"/>
          </p:cNvSpPr>
          <p:nvPr/>
        </p:nvSpPr>
        <p:spPr bwMode="auto">
          <a:xfrm>
            <a:off x="4572000" y="4446985"/>
            <a:ext cx="105028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 b="1">
                <a:solidFill>
                  <a:srgbClr val="FF0000"/>
                </a:solidFill>
              </a:rPr>
              <a:t>光缆配线架</a:t>
            </a:r>
          </a:p>
        </p:txBody>
      </p:sp>
    </p:spTree>
    <p:extLst>
      <p:ext uri="{BB962C8B-B14F-4D97-AF65-F5344CB8AC3E}">
        <p14:creationId xmlns:p14="http://schemas.microsoft.com/office/powerpoint/2010/main" val="1719658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设备</a:t>
            </a:r>
            <a:r>
              <a:rPr lang="zh-CN" altLang="en-US" dirty="0" smtClean="0"/>
              <a:t>间子系统设计</a:t>
            </a:r>
            <a:endParaRPr lang="zh-CN" altLang="en-US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357313" y="1285875"/>
            <a:ext cx="5829300" cy="30861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smtClean="0"/>
              <a:t>（</a:t>
            </a:r>
            <a:r>
              <a:rPr lang="en-US" altLang="zh-CN" sz="1800" smtClean="0"/>
              <a:t>1</a:t>
            </a:r>
            <a:r>
              <a:rPr lang="zh-CN" altLang="en-US" sz="1800" smtClean="0"/>
              <a:t>）设计要求</a:t>
            </a:r>
            <a:endParaRPr lang="en-US" altLang="zh-CN" sz="1800" smtClean="0"/>
          </a:p>
          <a:p>
            <a:r>
              <a:rPr lang="zh-CN" altLang="en-US" sz="1800" smtClean="0"/>
              <a:t>（</a:t>
            </a:r>
            <a:r>
              <a:rPr lang="en-US" altLang="zh-CN" sz="1800" smtClean="0"/>
              <a:t>2</a:t>
            </a:r>
            <a:r>
              <a:rPr lang="zh-CN" altLang="en-US" sz="1800" smtClean="0"/>
              <a:t>）布线方式</a:t>
            </a:r>
            <a:endParaRPr lang="en-US" altLang="zh-CN" sz="1800" smtClean="0"/>
          </a:p>
          <a:p>
            <a:r>
              <a:rPr lang="zh-CN" altLang="en-US" sz="1800" smtClean="0"/>
              <a:t>（</a:t>
            </a:r>
            <a:r>
              <a:rPr lang="en-US" altLang="zh-CN" sz="1800" smtClean="0"/>
              <a:t>3</a:t>
            </a:r>
            <a:r>
              <a:rPr lang="zh-CN" altLang="en-US" sz="1800" smtClean="0"/>
              <a:t>）布线产品</a:t>
            </a:r>
            <a:endParaRPr lang="en-US" altLang="zh-CN" sz="1800" smtClean="0"/>
          </a:p>
          <a:p>
            <a:pPr lvl="1">
              <a:buFont typeface="Wingdings" charset="2"/>
              <a:buChar char="ü"/>
            </a:pPr>
            <a:r>
              <a:rPr lang="zh-CN" altLang="en-US" sz="1500" smtClean="0"/>
              <a:t>机柜</a:t>
            </a:r>
            <a:endParaRPr lang="en-US" altLang="zh-CN" sz="1500" smtClean="0"/>
          </a:p>
          <a:p>
            <a:pPr lvl="1">
              <a:buFont typeface="Wingdings" charset="2"/>
              <a:buChar char="ü"/>
            </a:pPr>
            <a:r>
              <a:rPr lang="zh-CN" altLang="en-US" sz="1500" smtClean="0"/>
              <a:t>网络设备</a:t>
            </a:r>
            <a:endParaRPr lang="zh-CN" altLang="en-US" sz="150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7" y="1017985"/>
            <a:ext cx="4071938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3982642" y="4179094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设备间</a:t>
            </a:r>
          </a:p>
        </p:txBody>
      </p:sp>
    </p:spTree>
    <p:extLst>
      <p:ext uri="{BB962C8B-B14F-4D97-AF65-F5344CB8AC3E}">
        <p14:creationId xmlns:p14="http://schemas.microsoft.com/office/powerpoint/2010/main" val="7763948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设备</a:t>
            </a:r>
            <a:r>
              <a:rPr lang="zh-CN" altLang="en-US" dirty="0" smtClean="0"/>
              <a:t>间子系统设计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25204" y="1285875"/>
            <a:ext cx="5829300" cy="30861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mtClean="0"/>
              <a:t>（</a:t>
            </a:r>
            <a:r>
              <a:rPr lang="en-US" altLang="zh-CN" smtClean="0"/>
              <a:t>2</a:t>
            </a:r>
            <a:r>
              <a:rPr lang="zh-CN" altLang="en-US" smtClean="0"/>
              <a:t>）布线方式</a:t>
            </a:r>
            <a:endParaRPr lang="zh-CN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851670"/>
            <a:ext cx="4323159" cy="2839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903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校园网办公楼布线设计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907704" y="1491630"/>
            <a:ext cx="5829300" cy="1882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/>
              <a:t>1. </a:t>
            </a:r>
            <a:r>
              <a:rPr lang="zh-CN" altLang="en-US" sz="1800" dirty="0" smtClean="0"/>
              <a:t> 工作区子系统设计</a:t>
            </a:r>
            <a:endParaRPr lang="en-US" altLang="zh-CN" sz="1800" dirty="0" smtClean="0"/>
          </a:p>
          <a:p>
            <a:r>
              <a:rPr lang="en-US" altLang="zh-CN" sz="1800" dirty="0" smtClean="0"/>
              <a:t>2.</a:t>
            </a:r>
            <a:r>
              <a:rPr lang="zh-CN" altLang="en-US" sz="1800" dirty="0" smtClean="0"/>
              <a:t>  水平子系统设计</a:t>
            </a:r>
            <a:endParaRPr lang="en-US" altLang="zh-CN" sz="1800" dirty="0" smtClean="0"/>
          </a:p>
          <a:p>
            <a:r>
              <a:rPr lang="en-US" altLang="zh-CN" sz="1800" dirty="0" smtClean="0"/>
              <a:t>3. </a:t>
            </a:r>
            <a:r>
              <a:rPr lang="zh-CN" altLang="en-US" sz="1800" dirty="0" smtClean="0"/>
              <a:t> 管理子系统设计</a:t>
            </a:r>
            <a:endParaRPr lang="en-US" altLang="zh-CN" sz="1800" dirty="0" smtClean="0"/>
          </a:p>
          <a:p>
            <a:r>
              <a:rPr lang="en-US" altLang="zh-CN" sz="1800" dirty="0" smtClean="0"/>
              <a:t>4. </a:t>
            </a:r>
            <a:r>
              <a:rPr lang="zh-CN" altLang="en-US" sz="1800" dirty="0" smtClean="0"/>
              <a:t> 垂直干线子系统设计</a:t>
            </a:r>
            <a:endParaRPr lang="en-US" altLang="zh-CN" sz="1800" dirty="0" smtClean="0"/>
          </a:p>
          <a:p>
            <a:r>
              <a:rPr lang="en-US" altLang="zh-CN" sz="1800" dirty="0" smtClean="0"/>
              <a:t>5. </a:t>
            </a:r>
            <a:r>
              <a:rPr lang="zh-CN" altLang="en-US" sz="1800" dirty="0" smtClean="0"/>
              <a:t>设备间子</a:t>
            </a:r>
            <a:r>
              <a:rPr lang="zh-CN" altLang="en-US" sz="1800" smtClean="0"/>
              <a:t>系统设计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07627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校园网办公楼布线设计</a:t>
            </a:r>
            <a:r>
              <a:rPr lang="en-US" altLang="zh-CN" dirty="0" smtClean="0"/>
              <a:t>_</a:t>
            </a:r>
            <a:r>
              <a:rPr lang="zh-CN" altLang="en-US" dirty="0" smtClean="0"/>
              <a:t>工作区布线设计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36031" y="1285875"/>
            <a:ext cx="3801666" cy="283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3768329" y="4179094"/>
            <a:ext cx="139653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 b="1">
                <a:solidFill>
                  <a:srgbClr val="FF0000"/>
                </a:solidFill>
              </a:rPr>
              <a:t>工作区布线设计</a:t>
            </a:r>
          </a:p>
        </p:txBody>
      </p:sp>
    </p:spTree>
    <p:extLst>
      <p:ext uri="{BB962C8B-B14F-4D97-AF65-F5344CB8AC3E}">
        <p14:creationId xmlns:p14="http://schemas.microsoft.com/office/powerpoint/2010/main" val="17024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校园网办公楼布线设计</a:t>
            </a:r>
            <a:r>
              <a:rPr lang="en-US" altLang="zh-CN" dirty="0" smtClean="0"/>
              <a:t>_</a:t>
            </a:r>
            <a:r>
              <a:rPr lang="zh-CN" altLang="en-US" dirty="0" smtClean="0"/>
              <a:t>水平干线设计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9516" y="1339454"/>
            <a:ext cx="5426869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3607594" y="4446985"/>
            <a:ext cx="174278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 b="1">
                <a:solidFill>
                  <a:srgbClr val="FF0000"/>
                </a:solidFill>
              </a:rPr>
              <a:t>办公楼水平布线设计</a:t>
            </a:r>
          </a:p>
        </p:txBody>
      </p:sp>
    </p:spTree>
    <p:extLst>
      <p:ext uri="{BB962C8B-B14F-4D97-AF65-F5344CB8AC3E}">
        <p14:creationId xmlns:p14="http://schemas.microsoft.com/office/powerpoint/2010/main" val="9041867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校园网办公楼布线设计</a:t>
            </a:r>
            <a:r>
              <a:rPr lang="en-US" altLang="zh-CN" dirty="0" smtClean="0"/>
              <a:t>_</a:t>
            </a:r>
            <a:r>
              <a:rPr lang="zh-CN" altLang="en-US" dirty="0" smtClean="0"/>
              <a:t>管理间</a:t>
            </a:r>
            <a:r>
              <a:rPr lang="en-US" altLang="zh-CN" dirty="0" smtClean="0"/>
              <a:t>/</a:t>
            </a:r>
            <a:r>
              <a:rPr lang="zh-CN" altLang="en-US" dirty="0" smtClean="0"/>
              <a:t>设备间设计</a:t>
            </a:r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43187" y="1446610"/>
            <a:ext cx="3482579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3554016" y="4018360"/>
            <a:ext cx="156966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 b="1">
                <a:solidFill>
                  <a:srgbClr val="FF0000"/>
                </a:solidFill>
              </a:rPr>
              <a:t>办公楼设备间设计</a:t>
            </a:r>
          </a:p>
        </p:txBody>
      </p:sp>
    </p:spTree>
    <p:extLst>
      <p:ext uri="{BB962C8B-B14F-4D97-AF65-F5344CB8AC3E}">
        <p14:creationId xmlns:p14="http://schemas.microsoft.com/office/powerpoint/2010/main" val="1472590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校园网实验楼布线设计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10892" y="1768078"/>
            <a:ext cx="3545681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54204" y="1500188"/>
            <a:ext cx="2752725" cy="241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9"/>
          <p:cNvSpPr>
            <a:spLocks noChangeArrowheads="1"/>
          </p:cNvSpPr>
          <p:nvPr/>
        </p:nvSpPr>
        <p:spPr bwMode="auto">
          <a:xfrm>
            <a:off x="2482454" y="3804047"/>
            <a:ext cx="139653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 b="1">
                <a:solidFill>
                  <a:srgbClr val="FF0000"/>
                </a:solidFill>
              </a:rPr>
              <a:t>实验楼布线设计</a:t>
            </a:r>
          </a:p>
        </p:txBody>
      </p:sp>
      <p:sp>
        <p:nvSpPr>
          <p:cNvPr id="10" name="矩形 10"/>
          <p:cNvSpPr>
            <a:spLocks noChangeArrowheads="1"/>
          </p:cNvSpPr>
          <p:nvPr/>
        </p:nvSpPr>
        <p:spPr bwMode="auto">
          <a:xfrm>
            <a:off x="5697141" y="4018360"/>
            <a:ext cx="139653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 b="1">
                <a:solidFill>
                  <a:srgbClr val="FF0000"/>
                </a:solidFill>
              </a:rPr>
              <a:t>工作区布线设计</a:t>
            </a:r>
          </a:p>
        </p:txBody>
      </p:sp>
    </p:spTree>
    <p:extLst>
      <p:ext uri="{BB962C8B-B14F-4D97-AF65-F5344CB8AC3E}">
        <p14:creationId xmlns:p14="http://schemas.microsoft.com/office/powerpoint/2010/main" val="14176288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直接连接符 179"/>
          <p:cNvCxnSpPr/>
          <p:nvPr/>
        </p:nvCxnSpPr>
        <p:spPr>
          <a:xfrm flipH="1">
            <a:off x="4222231" y="1570695"/>
            <a:ext cx="2295872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650" dirty="0" smtClean="0"/>
              <a:t>综合布线图（数据）</a:t>
            </a:r>
            <a:endParaRPr lang="zh-CN" altLang="en-US" sz="2650" dirty="0"/>
          </a:p>
        </p:txBody>
      </p:sp>
      <p:grpSp>
        <p:nvGrpSpPr>
          <p:cNvPr id="165" name="组合 164"/>
          <p:cNvGrpSpPr/>
          <p:nvPr/>
        </p:nvGrpSpPr>
        <p:grpSpPr>
          <a:xfrm>
            <a:off x="3915040" y="1363762"/>
            <a:ext cx="288032" cy="435768"/>
            <a:chOff x="3289129" y="1363973"/>
            <a:chExt cx="288032" cy="435768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3289129" y="1367693"/>
              <a:ext cx="0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3577161" y="1363973"/>
              <a:ext cx="0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3289129" y="1363973"/>
              <a:ext cx="288032" cy="4320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V="1">
              <a:off x="3289129" y="1367693"/>
              <a:ext cx="288032" cy="4283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矩形 97"/>
          <p:cNvSpPr/>
          <p:nvPr/>
        </p:nvSpPr>
        <p:spPr>
          <a:xfrm>
            <a:off x="1403648" y="771550"/>
            <a:ext cx="756084" cy="3384376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cxnSp>
        <p:nvCxnSpPr>
          <p:cNvPr id="99" name="直接连接符 98"/>
          <p:cNvCxnSpPr/>
          <p:nvPr/>
        </p:nvCxnSpPr>
        <p:spPr>
          <a:xfrm>
            <a:off x="3351469" y="4667673"/>
            <a:ext cx="3109305" cy="0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100" name="直接连接符 99"/>
          <p:cNvCxnSpPr/>
          <p:nvPr/>
        </p:nvCxnSpPr>
        <p:spPr>
          <a:xfrm>
            <a:off x="1552161" y="4727779"/>
            <a:ext cx="476360" cy="0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101" name="直接连接符 100"/>
          <p:cNvCxnSpPr/>
          <p:nvPr/>
        </p:nvCxnSpPr>
        <p:spPr>
          <a:xfrm>
            <a:off x="1552161" y="1618705"/>
            <a:ext cx="830363" cy="0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103" name="直接连接符 102"/>
          <p:cNvCxnSpPr/>
          <p:nvPr/>
        </p:nvCxnSpPr>
        <p:spPr>
          <a:xfrm>
            <a:off x="1403648" y="760598"/>
            <a:ext cx="0" cy="3384376"/>
          </a:xfrm>
          <a:prstGeom prst="line">
            <a:avLst/>
          </a:prstGeom>
          <a:noFill/>
          <a:ln w="28575" cap="flat" cmpd="sng" algn="ctr">
            <a:solidFill>
              <a:srgbClr val="EEECE1">
                <a:lumMod val="50000"/>
              </a:srgbClr>
            </a:solidFill>
            <a:prstDash val="lgDash"/>
          </a:ln>
          <a:effectLst/>
        </p:spPr>
      </p:cxnSp>
      <p:pic>
        <p:nvPicPr>
          <p:cNvPr id="104" name="Picture 50" descr="核心交换机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61" y="4285551"/>
            <a:ext cx="610157" cy="666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Rectangle 21"/>
          <p:cNvSpPr>
            <a:spLocks noChangeArrowheads="1"/>
          </p:cNvSpPr>
          <p:nvPr/>
        </p:nvSpPr>
        <p:spPr bwMode="auto">
          <a:xfrm>
            <a:off x="4146212" y="4480142"/>
            <a:ext cx="1270842" cy="24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Wingdings" charset="0"/>
              <a:buNone/>
            </a:pPr>
            <a:r>
              <a:rPr lang="zh-CN" altLang="en-US" sz="1000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埋地光缆</a:t>
            </a:r>
            <a:endParaRPr lang="zh-CN" altLang="en-US" sz="10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2" name="直接连接符 111"/>
          <p:cNvCxnSpPr/>
          <p:nvPr/>
        </p:nvCxnSpPr>
        <p:spPr>
          <a:xfrm>
            <a:off x="825824" y="3028426"/>
            <a:ext cx="6327416" cy="0"/>
          </a:xfrm>
          <a:prstGeom prst="line">
            <a:avLst/>
          </a:prstGeom>
          <a:noFill/>
          <a:ln w="12700" cap="flat" cmpd="sng" algn="ctr">
            <a:solidFill>
              <a:srgbClr val="EEECE1">
                <a:lumMod val="50000"/>
              </a:srgbClr>
            </a:solidFill>
            <a:prstDash val="sysDot"/>
          </a:ln>
          <a:effectLst/>
        </p:spPr>
      </p:cxnSp>
      <p:cxnSp>
        <p:nvCxnSpPr>
          <p:cNvPr id="113" name="直接连接符 112"/>
          <p:cNvCxnSpPr/>
          <p:nvPr/>
        </p:nvCxnSpPr>
        <p:spPr>
          <a:xfrm>
            <a:off x="825824" y="3578936"/>
            <a:ext cx="6327416" cy="0"/>
          </a:xfrm>
          <a:prstGeom prst="line">
            <a:avLst/>
          </a:prstGeom>
          <a:noFill/>
          <a:ln w="12700" cap="flat" cmpd="sng" algn="ctr">
            <a:solidFill>
              <a:srgbClr val="EEECE1">
                <a:lumMod val="50000"/>
              </a:srgbClr>
            </a:solidFill>
            <a:prstDash val="sysDot"/>
          </a:ln>
          <a:effectLst/>
        </p:spPr>
      </p:cxnSp>
      <p:cxnSp>
        <p:nvCxnSpPr>
          <p:cNvPr id="114" name="直接连接符 113"/>
          <p:cNvCxnSpPr/>
          <p:nvPr/>
        </p:nvCxnSpPr>
        <p:spPr>
          <a:xfrm>
            <a:off x="825824" y="4155926"/>
            <a:ext cx="6327416" cy="0"/>
          </a:xfrm>
          <a:prstGeom prst="line">
            <a:avLst/>
          </a:prstGeom>
          <a:noFill/>
          <a:ln w="12700" cap="flat" cmpd="sng" algn="ctr">
            <a:solidFill>
              <a:srgbClr val="EEECE1">
                <a:lumMod val="50000"/>
              </a:srgbClr>
            </a:solidFill>
            <a:prstDash val="sysDot"/>
          </a:ln>
          <a:effectLst/>
        </p:spPr>
      </p:cxnSp>
      <p:cxnSp>
        <p:nvCxnSpPr>
          <p:cNvPr id="108" name="直接连接符 107"/>
          <p:cNvCxnSpPr/>
          <p:nvPr/>
        </p:nvCxnSpPr>
        <p:spPr>
          <a:xfrm>
            <a:off x="836872" y="1325286"/>
            <a:ext cx="6327416" cy="0"/>
          </a:xfrm>
          <a:prstGeom prst="line">
            <a:avLst/>
          </a:prstGeom>
          <a:noFill/>
          <a:ln w="12700" cap="flat" cmpd="sng" algn="ctr">
            <a:solidFill>
              <a:srgbClr val="EEECE1">
                <a:lumMod val="50000"/>
              </a:srgbClr>
            </a:solidFill>
            <a:prstDash val="sysDot"/>
          </a:ln>
          <a:effectLst/>
        </p:spPr>
      </p:cxnSp>
      <p:cxnSp>
        <p:nvCxnSpPr>
          <p:cNvPr id="109" name="直接连接符 108"/>
          <p:cNvCxnSpPr/>
          <p:nvPr/>
        </p:nvCxnSpPr>
        <p:spPr>
          <a:xfrm>
            <a:off x="836872" y="1875796"/>
            <a:ext cx="6327416" cy="0"/>
          </a:xfrm>
          <a:prstGeom prst="line">
            <a:avLst/>
          </a:prstGeom>
          <a:noFill/>
          <a:ln w="12700" cap="flat" cmpd="sng" algn="ctr">
            <a:solidFill>
              <a:srgbClr val="EEECE1">
                <a:lumMod val="50000"/>
              </a:srgbClr>
            </a:solidFill>
            <a:prstDash val="sysDot"/>
          </a:ln>
          <a:effectLst/>
        </p:spPr>
      </p:cxnSp>
      <p:cxnSp>
        <p:nvCxnSpPr>
          <p:cNvPr id="110" name="直接连接符 109"/>
          <p:cNvCxnSpPr/>
          <p:nvPr/>
        </p:nvCxnSpPr>
        <p:spPr>
          <a:xfrm>
            <a:off x="836872" y="2452786"/>
            <a:ext cx="6327416" cy="0"/>
          </a:xfrm>
          <a:prstGeom prst="line">
            <a:avLst/>
          </a:prstGeom>
          <a:noFill/>
          <a:ln w="12700" cap="flat" cmpd="sng" algn="ctr">
            <a:solidFill>
              <a:srgbClr val="EEECE1">
                <a:lumMod val="50000"/>
              </a:srgbClr>
            </a:solidFill>
            <a:prstDash val="sysDot"/>
          </a:ln>
          <a:effectLst/>
        </p:spPr>
      </p:cxnSp>
      <p:grpSp>
        <p:nvGrpSpPr>
          <p:cNvPr id="115" name="组合 114"/>
          <p:cNvGrpSpPr/>
          <p:nvPr/>
        </p:nvGrpSpPr>
        <p:grpSpPr>
          <a:xfrm>
            <a:off x="930443" y="1067947"/>
            <a:ext cx="531690" cy="3097616"/>
            <a:chOff x="930443" y="1283971"/>
            <a:chExt cx="531690" cy="3097616"/>
          </a:xfrm>
        </p:grpSpPr>
        <p:sp>
          <p:nvSpPr>
            <p:cNvPr id="116" name="Rectangle 21"/>
            <p:cNvSpPr>
              <a:spLocks noChangeArrowheads="1"/>
            </p:cNvSpPr>
            <p:nvPr/>
          </p:nvSpPr>
          <p:spPr bwMode="auto">
            <a:xfrm>
              <a:off x="930443" y="4134552"/>
              <a:ext cx="505802" cy="247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 algn="ctr">
                <a:lnSpc>
                  <a:spcPct val="80000"/>
                </a:lnSpc>
                <a:spcBef>
                  <a:spcPct val="20000"/>
                </a:spcBef>
                <a:buFont typeface="Wingdings" charset="0"/>
                <a:buNone/>
              </a:pPr>
              <a:r>
                <a:rPr lang="en-US" altLang="zh-CN" sz="1400" b="1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1F</a:t>
              </a:r>
              <a:endParaRPr lang="zh-CN" altLang="en-US" sz="14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7" name="Rectangle 21"/>
            <p:cNvSpPr>
              <a:spLocks noChangeArrowheads="1"/>
            </p:cNvSpPr>
            <p:nvPr/>
          </p:nvSpPr>
          <p:spPr bwMode="auto">
            <a:xfrm>
              <a:off x="930443" y="3003798"/>
              <a:ext cx="505802" cy="247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 algn="ctr">
                <a:lnSpc>
                  <a:spcPct val="80000"/>
                </a:lnSpc>
                <a:spcBef>
                  <a:spcPct val="20000"/>
                </a:spcBef>
                <a:buFont typeface="Wingdings" charset="0"/>
                <a:buNone/>
              </a:pPr>
              <a:r>
                <a:rPr lang="en-US" altLang="zh-CN" sz="140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r>
                <a:rPr lang="en-US" altLang="zh-CN" sz="1400" b="1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F</a:t>
              </a:r>
              <a:endParaRPr lang="zh-CN" altLang="en-US" sz="14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8" name="Rectangle 21"/>
            <p:cNvSpPr>
              <a:spLocks noChangeArrowheads="1"/>
            </p:cNvSpPr>
            <p:nvPr/>
          </p:nvSpPr>
          <p:spPr bwMode="auto">
            <a:xfrm>
              <a:off x="956331" y="3547925"/>
              <a:ext cx="505802" cy="247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 algn="ctr">
                <a:lnSpc>
                  <a:spcPct val="80000"/>
                </a:lnSpc>
                <a:spcBef>
                  <a:spcPct val="20000"/>
                </a:spcBef>
                <a:buFont typeface="Wingdings" charset="0"/>
                <a:buNone/>
              </a:pPr>
              <a:r>
                <a:rPr lang="en-US" altLang="zh-CN" sz="140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en-US" altLang="zh-CN" sz="1400" b="1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F</a:t>
              </a:r>
              <a:endParaRPr lang="zh-CN" altLang="en-US" sz="14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9" name="Rectangle 21"/>
            <p:cNvSpPr>
              <a:spLocks noChangeArrowheads="1"/>
            </p:cNvSpPr>
            <p:nvPr/>
          </p:nvSpPr>
          <p:spPr bwMode="auto">
            <a:xfrm>
              <a:off x="945579" y="2427734"/>
              <a:ext cx="505802" cy="247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 algn="ctr">
                <a:lnSpc>
                  <a:spcPct val="80000"/>
                </a:lnSpc>
                <a:spcBef>
                  <a:spcPct val="20000"/>
                </a:spcBef>
                <a:buFont typeface="Wingdings" charset="0"/>
                <a:buNone/>
              </a:pPr>
              <a:r>
                <a:rPr lang="en-US" altLang="zh-CN" sz="140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r>
                <a:rPr lang="en-US" altLang="zh-CN" sz="1400" b="1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F</a:t>
              </a:r>
              <a:endParaRPr lang="zh-CN" altLang="en-US" sz="14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930443" y="1851670"/>
              <a:ext cx="505802" cy="247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 algn="ctr">
                <a:lnSpc>
                  <a:spcPct val="80000"/>
                </a:lnSpc>
                <a:spcBef>
                  <a:spcPct val="20000"/>
                </a:spcBef>
                <a:buFont typeface="Wingdings" charset="0"/>
                <a:buNone/>
              </a:pPr>
              <a:r>
                <a:rPr lang="en-US" altLang="zh-CN" sz="140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r>
                <a:rPr lang="en-US" altLang="zh-CN" sz="1400" b="1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F</a:t>
              </a:r>
              <a:endParaRPr lang="zh-CN" altLang="en-US" sz="14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1" name="Rectangle 21"/>
            <p:cNvSpPr>
              <a:spLocks noChangeArrowheads="1"/>
            </p:cNvSpPr>
            <p:nvPr/>
          </p:nvSpPr>
          <p:spPr bwMode="auto">
            <a:xfrm>
              <a:off x="946470" y="1283971"/>
              <a:ext cx="505802" cy="247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 algn="ctr">
                <a:lnSpc>
                  <a:spcPct val="80000"/>
                </a:lnSpc>
                <a:spcBef>
                  <a:spcPct val="20000"/>
                </a:spcBef>
                <a:buFont typeface="Wingdings" charset="0"/>
                <a:buNone/>
              </a:pPr>
              <a:r>
                <a:rPr lang="en-US" altLang="zh-CN" sz="140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6</a:t>
              </a:r>
              <a:r>
                <a:rPr lang="en-US" altLang="zh-CN" sz="1400" b="1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F</a:t>
              </a:r>
              <a:endParaRPr lang="zh-CN" altLang="en-US" sz="14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122" name="直接连接符 121"/>
          <p:cNvCxnSpPr/>
          <p:nvPr/>
        </p:nvCxnSpPr>
        <p:spPr>
          <a:xfrm>
            <a:off x="1552161" y="1607414"/>
            <a:ext cx="0" cy="3120365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123" name="Rectangle 21"/>
          <p:cNvSpPr>
            <a:spLocks noChangeArrowheads="1"/>
          </p:cNvSpPr>
          <p:nvPr/>
        </p:nvSpPr>
        <p:spPr bwMode="auto">
          <a:xfrm>
            <a:off x="2611636" y="4973146"/>
            <a:ext cx="1011604" cy="247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Wingdings" charset="0"/>
              <a:buNone/>
            </a:pPr>
            <a:r>
              <a:rPr lang="zh-CN" altLang="en-US" sz="1000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汇聚交换机</a:t>
            </a:r>
            <a:endParaRPr lang="zh-CN" altLang="en-US" sz="10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8" name="Rectangle 21"/>
          <p:cNvSpPr>
            <a:spLocks noChangeArrowheads="1"/>
          </p:cNvSpPr>
          <p:nvPr/>
        </p:nvSpPr>
        <p:spPr bwMode="auto">
          <a:xfrm>
            <a:off x="7180638" y="1471371"/>
            <a:ext cx="1270842" cy="24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ctr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0"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×30</a:t>
            </a:r>
            <a:endParaRPr kumimoji="0" lang="zh-CN" altLang="en-US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3" name="Picture 8" descr="接入交换机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503" y="1389898"/>
            <a:ext cx="609818" cy="45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Rectangle 21"/>
          <p:cNvSpPr>
            <a:spLocks noChangeArrowheads="1"/>
          </p:cNvSpPr>
          <p:nvPr/>
        </p:nvSpPr>
        <p:spPr bwMode="auto">
          <a:xfrm>
            <a:off x="2753964" y="977626"/>
            <a:ext cx="1126826" cy="39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Wingdings" charset="0"/>
              <a:buNone/>
            </a:pPr>
            <a:r>
              <a:rPr lang="zh-CN" altLang="en-US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楼层</a:t>
            </a:r>
            <a:endParaRPr lang="en-US" altLang="zh-CN" sz="1000" dirty="0" smtClean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Wingdings" charset="0"/>
              <a:buNone/>
            </a:pPr>
            <a:r>
              <a:rPr lang="zh-CN" altLang="en-US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接入交换机</a:t>
            </a:r>
            <a:endParaRPr lang="zh-CN" altLang="en-US" sz="10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8" name="组合 147"/>
          <p:cNvGrpSpPr/>
          <p:nvPr/>
        </p:nvGrpSpPr>
        <p:grpSpPr>
          <a:xfrm>
            <a:off x="7418714" y="626041"/>
            <a:ext cx="1803062" cy="463660"/>
            <a:chOff x="7020272" y="1676042"/>
            <a:chExt cx="1803062" cy="463660"/>
          </a:xfrm>
        </p:grpSpPr>
        <p:cxnSp>
          <p:nvCxnSpPr>
            <p:cNvPr id="149" name="直接连接符 148"/>
            <p:cNvCxnSpPr/>
            <p:nvPr/>
          </p:nvCxnSpPr>
          <p:spPr>
            <a:xfrm flipH="1">
              <a:off x="7020272" y="1786152"/>
              <a:ext cx="902332" cy="0"/>
            </a:xfrm>
            <a:prstGeom prst="line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150" name="直接连接符 149"/>
            <p:cNvCxnSpPr/>
            <p:nvPr/>
          </p:nvCxnSpPr>
          <p:spPr>
            <a:xfrm>
              <a:off x="7020272" y="2026178"/>
              <a:ext cx="902332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151" name="Rectangle 21"/>
            <p:cNvSpPr>
              <a:spLocks noChangeArrowheads="1"/>
            </p:cNvSpPr>
            <p:nvPr/>
          </p:nvSpPr>
          <p:spPr bwMode="auto">
            <a:xfrm>
              <a:off x="7736860" y="1676042"/>
              <a:ext cx="1011604" cy="247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marR="0" lvl="0" indent="-342900" algn="ctr" defTabSz="91440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r>
                <a:rPr kumimoji="0" lang="zh-CN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光纤</a:t>
              </a:r>
            </a:p>
          </p:txBody>
        </p:sp>
        <p:sp>
          <p:nvSpPr>
            <p:cNvPr id="152" name="Rectangle 21"/>
            <p:cNvSpPr>
              <a:spLocks noChangeArrowheads="1"/>
            </p:cNvSpPr>
            <p:nvPr/>
          </p:nvSpPr>
          <p:spPr bwMode="auto">
            <a:xfrm>
              <a:off x="7811730" y="1892066"/>
              <a:ext cx="1011604" cy="247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marR="0" lvl="0" indent="-342900" algn="ctr" defTabSz="91440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r>
                <a:rPr kumimoji="0" lang="zh-CN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双绞线</a:t>
              </a:r>
            </a:p>
          </p:txBody>
        </p:sp>
      </p:grpSp>
      <p:cxnSp>
        <p:nvCxnSpPr>
          <p:cNvPr id="153" name="直接连接符 152"/>
          <p:cNvCxnSpPr/>
          <p:nvPr/>
        </p:nvCxnSpPr>
        <p:spPr>
          <a:xfrm>
            <a:off x="2159732" y="745863"/>
            <a:ext cx="0" cy="3384376"/>
          </a:xfrm>
          <a:prstGeom prst="line">
            <a:avLst/>
          </a:prstGeom>
          <a:noFill/>
          <a:ln w="28575" cap="flat" cmpd="sng" algn="ctr">
            <a:solidFill>
              <a:srgbClr val="EEECE1">
                <a:lumMod val="50000"/>
              </a:srgbClr>
            </a:solidFill>
            <a:prstDash val="lgDash"/>
          </a:ln>
          <a:effectLst/>
        </p:spPr>
      </p:cxnSp>
      <p:sp>
        <p:nvSpPr>
          <p:cNvPr id="154" name="Rectangle 21"/>
          <p:cNvSpPr>
            <a:spLocks noChangeArrowheads="1"/>
          </p:cNvSpPr>
          <p:nvPr/>
        </p:nvSpPr>
        <p:spPr bwMode="auto">
          <a:xfrm>
            <a:off x="1209936" y="1093953"/>
            <a:ext cx="1270842" cy="24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Wingdings" charset="0"/>
              <a:buNone/>
            </a:pPr>
            <a:r>
              <a:rPr lang="zh-CN" altLang="en-US" sz="1000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弱电井</a:t>
            </a:r>
            <a:endParaRPr lang="zh-CN" altLang="en-US" sz="10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61" name="Picture 36" descr="台式电脑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931" y="1391531"/>
            <a:ext cx="394508" cy="4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" name="矩形 161"/>
          <p:cNvSpPr/>
          <p:nvPr/>
        </p:nvSpPr>
        <p:spPr>
          <a:xfrm>
            <a:off x="6350920" y="1444745"/>
            <a:ext cx="288032" cy="2880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/>
          <p:cNvSpPr/>
          <p:nvPr/>
        </p:nvSpPr>
        <p:spPr>
          <a:xfrm>
            <a:off x="6383866" y="1571365"/>
            <a:ext cx="76908" cy="7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矩形 163"/>
          <p:cNvSpPr/>
          <p:nvPr/>
        </p:nvSpPr>
        <p:spPr>
          <a:xfrm>
            <a:off x="6518103" y="1579997"/>
            <a:ext cx="76908" cy="7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6" name="组合 165"/>
          <p:cNvGrpSpPr/>
          <p:nvPr/>
        </p:nvGrpSpPr>
        <p:grpSpPr>
          <a:xfrm>
            <a:off x="2382524" y="1384207"/>
            <a:ext cx="288032" cy="435768"/>
            <a:chOff x="3289129" y="1363973"/>
            <a:chExt cx="288032" cy="435768"/>
          </a:xfrm>
        </p:grpSpPr>
        <p:cxnSp>
          <p:nvCxnSpPr>
            <p:cNvPr id="167" name="直接连接符 166"/>
            <p:cNvCxnSpPr/>
            <p:nvPr/>
          </p:nvCxnSpPr>
          <p:spPr>
            <a:xfrm>
              <a:off x="3289129" y="1367693"/>
              <a:ext cx="0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/>
          </p:nvCxnSpPr>
          <p:spPr>
            <a:xfrm>
              <a:off x="3577161" y="1363973"/>
              <a:ext cx="0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>
              <a:off x="3289129" y="1363973"/>
              <a:ext cx="288032" cy="4320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/>
          </p:nvCxnSpPr>
          <p:spPr>
            <a:xfrm flipV="1">
              <a:off x="3289129" y="1367693"/>
              <a:ext cx="288032" cy="42832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直接连接符 171"/>
          <p:cNvCxnSpPr/>
          <p:nvPr/>
        </p:nvCxnSpPr>
        <p:spPr>
          <a:xfrm>
            <a:off x="2028521" y="4397044"/>
            <a:ext cx="0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/>
          <p:nvPr/>
        </p:nvCxnSpPr>
        <p:spPr>
          <a:xfrm>
            <a:off x="2316553" y="4393324"/>
            <a:ext cx="0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>
            <a:off x="2028521" y="4393324"/>
            <a:ext cx="288032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/>
          <p:nvPr/>
        </p:nvCxnSpPr>
        <p:spPr>
          <a:xfrm flipV="1">
            <a:off x="2028521" y="4397044"/>
            <a:ext cx="288032" cy="4283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/>
          <p:nvPr/>
        </p:nvCxnSpPr>
        <p:spPr>
          <a:xfrm flipH="1">
            <a:off x="6638952" y="1600231"/>
            <a:ext cx="594485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182" name="直接连接符 181"/>
          <p:cNvCxnSpPr/>
          <p:nvPr/>
        </p:nvCxnSpPr>
        <p:spPr>
          <a:xfrm flipH="1">
            <a:off x="3576321" y="1608789"/>
            <a:ext cx="320166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186" name="直接连接符 185"/>
          <p:cNvCxnSpPr/>
          <p:nvPr/>
        </p:nvCxnSpPr>
        <p:spPr>
          <a:xfrm flipH="1">
            <a:off x="2702578" y="1606953"/>
            <a:ext cx="320166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193" name="直接连接符 192"/>
          <p:cNvCxnSpPr/>
          <p:nvPr/>
        </p:nvCxnSpPr>
        <p:spPr>
          <a:xfrm flipH="1">
            <a:off x="4231183" y="2727490"/>
            <a:ext cx="2295872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grpSp>
        <p:nvGrpSpPr>
          <p:cNvPr id="194" name="组合 193"/>
          <p:cNvGrpSpPr/>
          <p:nvPr/>
        </p:nvGrpSpPr>
        <p:grpSpPr>
          <a:xfrm>
            <a:off x="3923992" y="2520557"/>
            <a:ext cx="288032" cy="435768"/>
            <a:chOff x="3289129" y="1363973"/>
            <a:chExt cx="288032" cy="435768"/>
          </a:xfrm>
        </p:grpSpPr>
        <p:cxnSp>
          <p:nvCxnSpPr>
            <p:cNvPr id="195" name="直接连接符 194"/>
            <p:cNvCxnSpPr/>
            <p:nvPr/>
          </p:nvCxnSpPr>
          <p:spPr>
            <a:xfrm>
              <a:off x="3289129" y="1367693"/>
              <a:ext cx="0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/>
          </p:nvCxnSpPr>
          <p:spPr>
            <a:xfrm>
              <a:off x="3577161" y="1363973"/>
              <a:ext cx="0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/>
          </p:nvCxnSpPr>
          <p:spPr>
            <a:xfrm>
              <a:off x="3289129" y="1363973"/>
              <a:ext cx="288032" cy="4320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/>
          </p:nvCxnSpPr>
          <p:spPr>
            <a:xfrm flipV="1">
              <a:off x="3289129" y="1367693"/>
              <a:ext cx="288032" cy="4283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9" name="Rectangle 21"/>
          <p:cNvSpPr>
            <a:spLocks noChangeArrowheads="1"/>
          </p:cNvSpPr>
          <p:nvPr/>
        </p:nvSpPr>
        <p:spPr bwMode="auto">
          <a:xfrm>
            <a:off x="7189590" y="2628166"/>
            <a:ext cx="1270842" cy="24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ctr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0"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×30</a:t>
            </a:r>
            <a:endParaRPr kumimoji="0" lang="zh-CN" altLang="en-US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0" name="Picture 8" descr="接入交换机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455" y="2546693"/>
            <a:ext cx="609818" cy="45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2" name="Picture 36" descr="台式电脑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883" y="2548326"/>
            <a:ext cx="394508" cy="4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3" name="矩形 202"/>
          <p:cNvSpPr/>
          <p:nvPr/>
        </p:nvSpPr>
        <p:spPr>
          <a:xfrm>
            <a:off x="6359872" y="2601540"/>
            <a:ext cx="288032" cy="2880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矩形 203"/>
          <p:cNvSpPr/>
          <p:nvPr/>
        </p:nvSpPr>
        <p:spPr>
          <a:xfrm>
            <a:off x="6392818" y="2728160"/>
            <a:ext cx="76908" cy="7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矩形 204"/>
          <p:cNvSpPr/>
          <p:nvPr/>
        </p:nvSpPr>
        <p:spPr>
          <a:xfrm>
            <a:off x="6527055" y="2736792"/>
            <a:ext cx="76908" cy="7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6" name="组合 205"/>
          <p:cNvGrpSpPr/>
          <p:nvPr/>
        </p:nvGrpSpPr>
        <p:grpSpPr>
          <a:xfrm>
            <a:off x="2391476" y="2541002"/>
            <a:ext cx="288032" cy="435768"/>
            <a:chOff x="3289129" y="1363973"/>
            <a:chExt cx="288032" cy="435768"/>
          </a:xfrm>
        </p:grpSpPr>
        <p:cxnSp>
          <p:nvCxnSpPr>
            <p:cNvPr id="207" name="直接连接符 206"/>
            <p:cNvCxnSpPr/>
            <p:nvPr/>
          </p:nvCxnSpPr>
          <p:spPr>
            <a:xfrm>
              <a:off x="3289129" y="1367693"/>
              <a:ext cx="0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/>
          </p:nvCxnSpPr>
          <p:spPr>
            <a:xfrm>
              <a:off x="3577161" y="1363973"/>
              <a:ext cx="0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/>
          </p:nvCxnSpPr>
          <p:spPr>
            <a:xfrm>
              <a:off x="3289129" y="1363973"/>
              <a:ext cx="288032" cy="4320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 flipV="1">
              <a:off x="3289129" y="1367693"/>
              <a:ext cx="288032" cy="42832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1" name="直接连接符 210"/>
          <p:cNvCxnSpPr/>
          <p:nvPr/>
        </p:nvCxnSpPr>
        <p:spPr>
          <a:xfrm flipH="1">
            <a:off x="6647904" y="2757026"/>
            <a:ext cx="594485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212" name="直接连接符 211"/>
          <p:cNvCxnSpPr/>
          <p:nvPr/>
        </p:nvCxnSpPr>
        <p:spPr>
          <a:xfrm flipH="1">
            <a:off x="3585273" y="2765584"/>
            <a:ext cx="320166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213" name="直接连接符 212"/>
          <p:cNvCxnSpPr/>
          <p:nvPr/>
        </p:nvCxnSpPr>
        <p:spPr>
          <a:xfrm flipH="1">
            <a:off x="2711530" y="2763748"/>
            <a:ext cx="320166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headEnd type="oval" w="med" len="med"/>
            <a:tailEnd type="oval" w="med" len="med"/>
          </a:ln>
          <a:effectLst/>
        </p:spPr>
      </p:cxnSp>
      <p:sp>
        <p:nvSpPr>
          <p:cNvPr id="214" name="Rectangle 21"/>
          <p:cNvSpPr>
            <a:spLocks noChangeArrowheads="1"/>
          </p:cNvSpPr>
          <p:nvPr/>
        </p:nvSpPr>
        <p:spPr bwMode="auto">
          <a:xfrm>
            <a:off x="5940475" y="1154791"/>
            <a:ext cx="1126826" cy="23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Wingdings" charset="0"/>
              <a:buNone/>
            </a:pPr>
            <a:r>
              <a:rPr lang="zh-CN" altLang="en-US" sz="1000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信息面板</a:t>
            </a:r>
            <a:endParaRPr lang="zh-CN" altLang="en-US" sz="10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" name="Rectangle 21"/>
          <p:cNvSpPr>
            <a:spLocks noChangeArrowheads="1"/>
          </p:cNvSpPr>
          <p:nvPr/>
        </p:nvSpPr>
        <p:spPr bwMode="auto">
          <a:xfrm>
            <a:off x="3585273" y="1108527"/>
            <a:ext cx="1126826" cy="23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Wingdings" charset="0"/>
              <a:buNone/>
            </a:pPr>
            <a:r>
              <a:rPr lang="en-US" altLang="zh-CN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RJ45</a:t>
            </a:r>
            <a:r>
              <a:rPr lang="zh-CN" altLang="en-US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配线架</a:t>
            </a:r>
            <a:endParaRPr lang="zh-CN" altLang="en-US" sz="10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6" name="Rectangle 21"/>
          <p:cNvSpPr>
            <a:spLocks noChangeArrowheads="1"/>
          </p:cNvSpPr>
          <p:nvPr/>
        </p:nvSpPr>
        <p:spPr bwMode="auto">
          <a:xfrm>
            <a:off x="2005014" y="1139714"/>
            <a:ext cx="1126826" cy="23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Wingdings" charset="0"/>
              <a:buNone/>
            </a:pPr>
            <a:r>
              <a:rPr lang="zh-CN" altLang="en-US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光纤配线架</a:t>
            </a:r>
            <a:endParaRPr lang="zh-CN" altLang="en-US" sz="10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7" name="Rectangle 21"/>
          <p:cNvSpPr>
            <a:spLocks noChangeArrowheads="1"/>
          </p:cNvSpPr>
          <p:nvPr/>
        </p:nvSpPr>
        <p:spPr bwMode="auto">
          <a:xfrm>
            <a:off x="6359872" y="1713211"/>
            <a:ext cx="1126826" cy="23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Wingdings" charset="0"/>
              <a:buNone/>
            </a:pPr>
            <a:r>
              <a:rPr lang="en-US" altLang="zh-CN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RJ45</a:t>
            </a:r>
            <a:r>
              <a:rPr lang="zh-CN" altLang="en-US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跳线</a:t>
            </a:r>
            <a:endParaRPr lang="zh-CN" altLang="en-US" sz="10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8" name="Rectangle 21"/>
          <p:cNvSpPr>
            <a:spLocks noChangeArrowheads="1"/>
          </p:cNvSpPr>
          <p:nvPr/>
        </p:nvSpPr>
        <p:spPr bwMode="auto">
          <a:xfrm>
            <a:off x="3117438" y="1733655"/>
            <a:ext cx="1126826" cy="23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Wingdings" charset="0"/>
              <a:buNone/>
            </a:pPr>
            <a:r>
              <a:rPr lang="en-US" altLang="zh-CN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RJ45</a:t>
            </a:r>
            <a:r>
              <a:rPr lang="zh-CN" altLang="en-US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跳线</a:t>
            </a:r>
            <a:endParaRPr lang="zh-CN" altLang="en-US" sz="10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9" name="Rectangle 21"/>
          <p:cNvSpPr>
            <a:spLocks noChangeArrowheads="1"/>
          </p:cNvSpPr>
          <p:nvPr/>
        </p:nvSpPr>
        <p:spPr bwMode="auto">
          <a:xfrm>
            <a:off x="2345992" y="1898448"/>
            <a:ext cx="1126826" cy="23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Wingdings" charset="0"/>
              <a:buNone/>
            </a:pPr>
            <a:r>
              <a:rPr lang="zh-CN" altLang="en-US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光纤跳线</a:t>
            </a:r>
            <a:endParaRPr lang="zh-CN" altLang="en-US" sz="10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0" name="直接连接符 219"/>
          <p:cNvCxnSpPr/>
          <p:nvPr/>
        </p:nvCxnSpPr>
        <p:spPr>
          <a:xfrm>
            <a:off x="1764190" y="2727490"/>
            <a:ext cx="627286" cy="0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222" name="直接连接符 221"/>
          <p:cNvCxnSpPr/>
          <p:nvPr/>
        </p:nvCxnSpPr>
        <p:spPr>
          <a:xfrm>
            <a:off x="1764190" y="2725368"/>
            <a:ext cx="0" cy="1893616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224" name="直接连接符 223"/>
          <p:cNvCxnSpPr/>
          <p:nvPr/>
        </p:nvCxnSpPr>
        <p:spPr>
          <a:xfrm>
            <a:off x="1764190" y="4618984"/>
            <a:ext cx="264331" cy="0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227" name="直接连接符 226"/>
          <p:cNvCxnSpPr/>
          <p:nvPr/>
        </p:nvCxnSpPr>
        <p:spPr>
          <a:xfrm flipH="1">
            <a:off x="2382524" y="4618984"/>
            <a:ext cx="418417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headEnd type="oval" w="med" len="med"/>
            <a:tailEnd type="oval" w="med" len="med"/>
          </a:ln>
          <a:effectLst/>
        </p:spPr>
      </p:cxnSp>
      <p:sp>
        <p:nvSpPr>
          <p:cNvPr id="231" name="Rectangle 21"/>
          <p:cNvSpPr>
            <a:spLocks noChangeArrowheads="1"/>
          </p:cNvSpPr>
          <p:nvPr/>
        </p:nvSpPr>
        <p:spPr bwMode="auto">
          <a:xfrm>
            <a:off x="5659551" y="4849328"/>
            <a:ext cx="1011604" cy="247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Wingdings" charset="0"/>
              <a:buNone/>
            </a:pPr>
            <a:r>
              <a:rPr lang="zh-CN" altLang="en-US" sz="1000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核心交换机</a:t>
            </a:r>
            <a:endParaRPr lang="zh-CN" altLang="en-US" sz="10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7331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校园网教学楼布线设计</a:t>
            </a:r>
            <a:endParaRPr lang="zh-CN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469" y="1017985"/>
            <a:ext cx="2900363" cy="155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610" y="2946798"/>
            <a:ext cx="3857625" cy="182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1017985"/>
            <a:ext cx="2464594" cy="150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6"/>
          <p:cNvSpPr>
            <a:spLocks noChangeArrowheads="1"/>
          </p:cNvSpPr>
          <p:nvPr/>
        </p:nvSpPr>
        <p:spPr bwMode="auto">
          <a:xfrm>
            <a:off x="5000625" y="2518172"/>
            <a:ext cx="156966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 b="1">
                <a:solidFill>
                  <a:srgbClr val="FF0000"/>
                </a:solidFill>
              </a:rPr>
              <a:t>备课室信息点设计</a:t>
            </a: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3661172" y="4768453"/>
            <a:ext cx="156966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 b="1">
                <a:solidFill>
                  <a:srgbClr val="FF0000"/>
                </a:solidFill>
              </a:rPr>
              <a:t>教室内信息点设计</a:t>
            </a:r>
          </a:p>
        </p:txBody>
      </p:sp>
      <p:sp>
        <p:nvSpPr>
          <p:cNvPr id="15" name="矩形 8"/>
          <p:cNvSpPr>
            <a:spLocks noChangeArrowheads="1"/>
          </p:cNvSpPr>
          <p:nvPr/>
        </p:nvSpPr>
        <p:spPr bwMode="auto">
          <a:xfrm>
            <a:off x="2053829" y="2571750"/>
            <a:ext cx="156966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 b="1">
                <a:solidFill>
                  <a:srgbClr val="FF0000"/>
                </a:solidFill>
              </a:rPr>
              <a:t>教学楼设备间位置</a:t>
            </a:r>
          </a:p>
        </p:txBody>
      </p:sp>
    </p:spTree>
    <p:extLst>
      <p:ext uri="{BB962C8B-B14F-4D97-AF65-F5344CB8AC3E}">
        <p14:creationId xmlns:p14="http://schemas.microsoft.com/office/powerpoint/2010/main" val="16167228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校园网公寓楼布线设计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43188" y="1232298"/>
            <a:ext cx="3857625" cy="282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3768329" y="4125516"/>
            <a:ext cx="156966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50" b="1">
                <a:solidFill>
                  <a:srgbClr val="FF0000"/>
                </a:solidFill>
              </a:rPr>
              <a:t>学生公寓布线设计</a:t>
            </a:r>
          </a:p>
        </p:txBody>
      </p:sp>
    </p:spTree>
    <p:extLst>
      <p:ext uri="{BB962C8B-B14F-4D97-AF65-F5344CB8AC3E}">
        <p14:creationId xmlns:p14="http://schemas.microsoft.com/office/powerpoint/2010/main" val="17649882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8"/>
          <p:cNvSpPr txBox="1"/>
          <p:nvPr/>
        </p:nvSpPr>
        <p:spPr>
          <a:xfrm>
            <a:off x="1571604" y="1486574"/>
            <a:ext cx="348260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THANKS</a:t>
            </a:r>
            <a:endParaRPr lang="zh-CN" altLang="en-US" sz="33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170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方案概述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755576" y="1203598"/>
            <a:ext cx="7379196" cy="3143250"/>
          </a:xfrm>
          <a:prstGeom prst="rect">
            <a:avLst/>
          </a:prstGeo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本方案根据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TIA/EIA568-B1 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水平线独立应用的原则，为端到端超五类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1600" dirty="0" err="1" smtClean="0">
                <a:latin typeface="Microsoft YaHei" charset="-122"/>
                <a:ea typeface="Microsoft YaHei" charset="-122"/>
                <a:cs typeface="Microsoft YaHei" charset="-122"/>
              </a:rPr>
              <a:t>FristNET</a:t>
            </a:r>
            <a:r>
              <a:rPr lang="en-US" altLang="zh-CN" sz="16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en-US" altLang="zh-CN" sz="1600" dirty="0" smtClean="0">
                <a:solidFill>
                  <a:srgbClr val="0000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配置高速数据点。并可随着用户的进一步应用需求，通过相应适配器或转换设备，满足门禁系统、视频监控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(CCTV)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，有线电视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(CATV)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以及多媒体会议电视等系统的传输应用。整个布线系统由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工作区子系统，水平干线子系统，管理子系统，主干子系统，设备间子系统及建筑群子系统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等六个子系统构成。方案设计充分考虑了高度的可靠性，高速率传输特性，灵活性及可扩充性。</a:t>
            </a:r>
            <a:endParaRPr lang="zh-CN" altLang="en-US" sz="16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5761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综合布线整体架构</a:t>
            </a:r>
            <a:endParaRPr lang="zh-CN" altLang="en-US" dirty="0"/>
          </a:p>
        </p:txBody>
      </p:sp>
      <p:pic>
        <p:nvPicPr>
          <p:cNvPr id="3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02" y="1450673"/>
            <a:ext cx="4307027" cy="231230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4716016" y="987574"/>
            <a:ext cx="3820716" cy="600076"/>
            <a:chOff x="1056" y="992"/>
            <a:chExt cx="3209" cy="504"/>
          </a:xfrm>
        </p:grpSpPr>
        <p:graphicFrame>
          <p:nvGraphicFramePr>
            <p:cNvPr id="5" name="Object 8"/>
            <p:cNvGraphicFramePr>
              <a:graphicFrameLocks noChangeAspect="1"/>
            </p:cNvGraphicFramePr>
            <p:nvPr/>
          </p:nvGraphicFramePr>
          <p:xfrm>
            <a:off x="1056" y="1008"/>
            <a:ext cx="200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8" name="剪辑" r:id="rId5" imgW="2309760" imgH="3176280" progId="MS_ClipArt_Gallery.2">
                    <p:embed/>
                  </p:oleObj>
                </mc:Choice>
                <mc:Fallback>
                  <p:oleObj name="剪辑" r:id="rId5" imgW="2309760" imgH="317628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1008"/>
                          <a:ext cx="200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9"/>
            <p:cNvSpPr txBox="1">
              <a:spLocks noChangeArrowheads="1"/>
            </p:cNvSpPr>
            <p:nvPr/>
          </p:nvSpPr>
          <p:spPr bwMode="auto">
            <a:xfrm>
              <a:off x="1334" y="999"/>
              <a:ext cx="834" cy="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水平系统</a:t>
              </a:r>
              <a:r>
                <a:rPr kumimoji="1" lang="en-US" altLang="zh-CN" sz="1100">
                  <a:solidFill>
                    <a:srgbClr val="00CC99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----</a:t>
              </a:r>
            </a:p>
          </p:txBody>
        </p:sp>
        <p:sp>
          <p:nvSpPr>
            <p:cNvPr id="7" name="Text Box 10"/>
            <p:cNvSpPr txBox="1">
              <a:spLocks noChangeArrowheads="1"/>
            </p:cNvSpPr>
            <p:nvPr/>
          </p:nvSpPr>
          <p:spPr bwMode="auto">
            <a:xfrm>
              <a:off x="2112" y="992"/>
              <a:ext cx="2153" cy="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信息模块数量</a:t>
              </a:r>
              <a:r>
                <a:rPr kumimoji="1" lang="en-US" altLang="zh-CN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种类，面板型号</a:t>
              </a:r>
              <a:r>
                <a:rPr kumimoji="1" lang="en-US" altLang="zh-CN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数量；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水平线缆种类</a:t>
              </a:r>
              <a:r>
                <a:rPr kumimoji="1" lang="en-US" altLang="zh-CN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数量；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用户区跳线类型</a:t>
              </a:r>
              <a:r>
                <a:rPr kumimoji="1" lang="en-US" altLang="zh-CN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数量</a:t>
              </a:r>
              <a:r>
                <a:rPr kumimoji="1" lang="zh-CN" altLang="en-US" sz="1100">
                  <a:solidFill>
                    <a:srgbClr val="00CC99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；</a:t>
              </a:r>
            </a:p>
          </p:txBody>
        </p:sp>
      </p:grpSp>
      <p:grpSp>
        <p:nvGrpSpPr>
          <p:cNvPr id="8" name="Group 11"/>
          <p:cNvGrpSpPr>
            <a:grpSpLocks/>
          </p:cNvGrpSpPr>
          <p:nvPr/>
        </p:nvGrpSpPr>
        <p:grpSpPr bwMode="auto">
          <a:xfrm>
            <a:off x="4716015" y="1559077"/>
            <a:ext cx="2772966" cy="431007"/>
            <a:chOff x="1056" y="1472"/>
            <a:chExt cx="2329" cy="362"/>
          </a:xfrm>
        </p:grpSpPr>
        <p:graphicFrame>
          <p:nvGraphicFramePr>
            <p:cNvPr id="9" name="Object 12"/>
            <p:cNvGraphicFramePr>
              <a:graphicFrameLocks noChangeAspect="1"/>
            </p:cNvGraphicFramePr>
            <p:nvPr/>
          </p:nvGraphicFramePr>
          <p:xfrm>
            <a:off x="1056" y="1488"/>
            <a:ext cx="200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9" name="剪辑" r:id="rId7" imgW="2309760" imgH="3176280" progId="MS_ClipArt_Gallery.2">
                    <p:embed/>
                  </p:oleObj>
                </mc:Choice>
                <mc:Fallback>
                  <p:oleObj name="剪辑" r:id="rId7" imgW="2309760" imgH="317628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1488"/>
                          <a:ext cx="200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 Box 13"/>
            <p:cNvSpPr txBox="1">
              <a:spLocks noChangeArrowheads="1"/>
            </p:cNvSpPr>
            <p:nvPr/>
          </p:nvSpPr>
          <p:spPr bwMode="auto">
            <a:xfrm>
              <a:off x="1344" y="1472"/>
              <a:ext cx="834" cy="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主干系统</a:t>
              </a:r>
              <a:r>
                <a:rPr kumimoji="1" lang="en-US" altLang="zh-CN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----</a:t>
              </a:r>
            </a:p>
          </p:txBody>
        </p:sp>
        <p:sp>
          <p:nvSpPr>
            <p:cNvPr id="11" name="Text Box 14"/>
            <p:cNvSpPr txBox="1">
              <a:spLocks noChangeArrowheads="1"/>
            </p:cNvSpPr>
            <p:nvPr/>
          </p:nvSpPr>
          <p:spPr bwMode="auto">
            <a:xfrm>
              <a:off x="2112" y="1472"/>
              <a:ext cx="1273" cy="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语音主干类型</a:t>
              </a:r>
              <a:r>
                <a:rPr kumimoji="1" lang="en-US" altLang="zh-CN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数量；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数据主干类型</a:t>
              </a:r>
              <a:r>
                <a:rPr kumimoji="1" lang="en-US" altLang="zh-CN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数量；</a:t>
              </a: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4716015" y="2587776"/>
            <a:ext cx="3618310" cy="600076"/>
            <a:chOff x="1056" y="2336"/>
            <a:chExt cx="3039" cy="504"/>
          </a:xfrm>
        </p:grpSpPr>
        <p:graphicFrame>
          <p:nvGraphicFramePr>
            <p:cNvPr id="13" name="Object 16"/>
            <p:cNvGraphicFramePr>
              <a:graphicFrameLocks noChangeAspect="1"/>
            </p:cNvGraphicFramePr>
            <p:nvPr/>
          </p:nvGraphicFramePr>
          <p:xfrm>
            <a:off x="1056" y="2352"/>
            <a:ext cx="200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0" name="剪辑" r:id="rId8" imgW="2309760" imgH="3176280" progId="MS_ClipArt_Gallery.2">
                    <p:embed/>
                  </p:oleObj>
                </mc:Choice>
                <mc:Fallback>
                  <p:oleObj name="剪辑" r:id="rId8" imgW="2309760" imgH="317628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2352"/>
                          <a:ext cx="200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1344" y="2336"/>
              <a:ext cx="952" cy="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设备间系统</a:t>
              </a:r>
              <a:r>
                <a:rPr kumimoji="1" lang="en-US" altLang="zh-CN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----</a:t>
              </a:r>
            </a:p>
          </p:txBody>
        </p: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2112" y="2336"/>
              <a:ext cx="1983" cy="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 dirty="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语音主设备间内配线架类型</a:t>
              </a:r>
              <a:r>
                <a:rPr kumimoji="1" lang="en-US" altLang="zh-CN" sz="1100" dirty="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sz="1100" dirty="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数量；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 dirty="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数据主设备间内配线架类型</a:t>
              </a:r>
              <a:r>
                <a:rPr kumimoji="1" lang="en-US" altLang="zh-CN" sz="1100" dirty="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sz="1100" dirty="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数量；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 dirty="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相关跳线类型</a:t>
              </a:r>
              <a:r>
                <a:rPr kumimoji="1" lang="en-US" altLang="zh-CN" sz="1100" dirty="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sz="1100" dirty="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数量；</a:t>
              </a:r>
            </a:p>
          </p:txBody>
        </p:sp>
      </p:grpSp>
      <p:grpSp>
        <p:nvGrpSpPr>
          <p:cNvPr id="16" name="Group 19"/>
          <p:cNvGrpSpPr>
            <a:grpSpLocks/>
          </p:cNvGrpSpPr>
          <p:nvPr/>
        </p:nvGrpSpPr>
        <p:grpSpPr bwMode="auto">
          <a:xfrm>
            <a:off x="4773165" y="3730783"/>
            <a:ext cx="3538538" cy="431007"/>
            <a:chOff x="1104" y="3296"/>
            <a:chExt cx="2972" cy="362"/>
          </a:xfrm>
        </p:grpSpPr>
        <p:graphicFrame>
          <p:nvGraphicFramePr>
            <p:cNvPr id="17" name="Object 20"/>
            <p:cNvGraphicFramePr>
              <a:graphicFrameLocks noChangeAspect="1"/>
            </p:cNvGraphicFramePr>
            <p:nvPr/>
          </p:nvGraphicFramePr>
          <p:xfrm>
            <a:off x="1104" y="3312"/>
            <a:ext cx="200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1" name="剪辑" r:id="rId9" imgW="2309760" imgH="3176280" progId="MS_ClipArt_Gallery.2">
                    <p:embed/>
                  </p:oleObj>
                </mc:Choice>
                <mc:Fallback>
                  <p:oleObj name="剪辑" r:id="rId9" imgW="2309760" imgH="317628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3312"/>
                          <a:ext cx="200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xt Box 21"/>
            <p:cNvSpPr txBox="1">
              <a:spLocks noChangeArrowheads="1"/>
            </p:cNvSpPr>
            <p:nvPr/>
          </p:nvSpPr>
          <p:spPr bwMode="auto">
            <a:xfrm>
              <a:off x="1392" y="3296"/>
              <a:ext cx="834" cy="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其他系统</a:t>
              </a:r>
              <a:r>
                <a:rPr kumimoji="1" lang="en-US" altLang="zh-CN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----</a:t>
              </a: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2160" y="3296"/>
              <a:ext cx="1916" cy="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铜缆安装工具</a:t>
              </a:r>
              <a:r>
                <a:rPr kumimoji="1" lang="en-US" altLang="zh-CN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测试仪表；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光缆安装工具</a:t>
              </a:r>
              <a:r>
                <a:rPr kumimoji="1" lang="en-US" altLang="zh-CN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消耗品</a:t>
              </a:r>
              <a:r>
                <a:rPr kumimoji="1" lang="en-US" altLang="zh-CN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测试仪表；</a:t>
              </a:r>
            </a:p>
          </p:txBody>
        </p:sp>
      </p:grpSp>
      <p:grpSp>
        <p:nvGrpSpPr>
          <p:cNvPr id="20" name="Group 23"/>
          <p:cNvGrpSpPr>
            <a:grpSpLocks/>
          </p:cNvGrpSpPr>
          <p:nvPr/>
        </p:nvGrpSpPr>
        <p:grpSpPr bwMode="auto">
          <a:xfrm>
            <a:off x="4773166" y="3159276"/>
            <a:ext cx="3195638" cy="600076"/>
            <a:chOff x="1104" y="2816"/>
            <a:chExt cx="2684" cy="504"/>
          </a:xfrm>
        </p:grpSpPr>
        <p:graphicFrame>
          <p:nvGraphicFramePr>
            <p:cNvPr id="21" name="Object 24"/>
            <p:cNvGraphicFramePr>
              <a:graphicFrameLocks noChangeAspect="1"/>
            </p:cNvGraphicFramePr>
            <p:nvPr/>
          </p:nvGraphicFramePr>
          <p:xfrm>
            <a:off x="1104" y="2832"/>
            <a:ext cx="200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2" name="剪辑" r:id="rId10" imgW="2309760" imgH="3176280" progId="MS_ClipArt_Gallery.2">
                    <p:embed/>
                  </p:oleObj>
                </mc:Choice>
                <mc:Fallback>
                  <p:oleObj name="剪辑" r:id="rId10" imgW="2309760" imgH="317628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2832"/>
                          <a:ext cx="200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Text Box 25"/>
            <p:cNvSpPr txBox="1">
              <a:spLocks noChangeArrowheads="1"/>
            </p:cNvSpPr>
            <p:nvPr/>
          </p:nvSpPr>
          <p:spPr bwMode="auto">
            <a:xfrm>
              <a:off x="1392" y="2816"/>
              <a:ext cx="952" cy="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建筑群系统</a:t>
              </a:r>
              <a:r>
                <a:rPr kumimoji="1" lang="en-US" altLang="zh-CN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----</a:t>
              </a:r>
            </a:p>
          </p:txBody>
        </p:sp>
        <p:sp>
          <p:nvSpPr>
            <p:cNvPr id="23" name="Text Box 26"/>
            <p:cNvSpPr txBox="1">
              <a:spLocks noChangeArrowheads="1"/>
            </p:cNvSpPr>
            <p:nvPr/>
          </p:nvSpPr>
          <p:spPr bwMode="auto">
            <a:xfrm>
              <a:off x="2160" y="2816"/>
              <a:ext cx="1628" cy="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室外铜缆类型</a:t>
              </a:r>
              <a:r>
                <a:rPr kumimoji="1" lang="en-US" altLang="zh-CN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数量；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室外光缆类型</a:t>
              </a:r>
              <a:r>
                <a:rPr kumimoji="1" lang="en-US" altLang="zh-CN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数量；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电气保护配线架类型</a:t>
              </a:r>
              <a:r>
                <a:rPr kumimoji="1" lang="en-US" altLang="zh-CN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数量；</a:t>
              </a:r>
            </a:p>
          </p:txBody>
        </p:sp>
      </p:grpSp>
      <p:grpSp>
        <p:nvGrpSpPr>
          <p:cNvPr id="24" name="Group 28"/>
          <p:cNvGrpSpPr>
            <a:grpSpLocks/>
          </p:cNvGrpSpPr>
          <p:nvPr/>
        </p:nvGrpSpPr>
        <p:grpSpPr bwMode="auto">
          <a:xfrm>
            <a:off x="4716015" y="1978173"/>
            <a:ext cx="4385072" cy="599677"/>
            <a:chOff x="1056" y="1856"/>
            <a:chExt cx="3683" cy="555"/>
          </a:xfrm>
        </p:grpSpPr>
        <p:graphicFrame>
          <p:nvGraphicFramePr>
            <p:cNvPr id="25" name="Object 29"/>
            <p:cNvGraphicFramePr>
              <a:graphicFrameLocks noChangeAspect="1"/>
            </p:cNvGraphicFramePr>
            <p:nvPr/>
          </p:nvGraphicFramePr>
          <p:xfrm>
            <a:off x="1056" y="1872"/>
            <a:ext cx="200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3" name="剪辑" r:id="rId11" imgW="2309760" imgH="3176280" progId="MS_ClipArt_Gallery.2">
                    <p:embed/>
                  </p:oleObj>
                </mc:Choice>
                <mc:Fallback>
                  <p:oleObj name="剪辑" r:id="rId11" imgW="2309760" imgH="317628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1872"/>
                          <a:ext cx="200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 Box 30"/>
            <p:cNvSpPr txBox="1">
              <a:spLocks noChangeArrowheads="1"/>
            </p:cNvSpPr>
            <p:nvPr/>
          </p:nvSpPr>
          <p:spPr bwMode="auto">
            <a:xfrm>
              <a:off x="1344" y="1856"/>
              <a:ext cx="834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管理系统</a:t>
              </a:r>
              <a:r>
                <a:rPr kumimoji="1" lang="en-US" altLang="zh-CN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----</a:t>
              </a:r>
            </a:p>
          </p:txBody>
        </p:sp>
        <p:sp>
          <p:nvSpPr>
            <p:cNvPr id="27" name="Text Box 31"/>
            <p:cNvSpPr txBox="1">
              <a:spLocks noChangeArrowheads="1"/>
            </p:cNvSpPr>
            <p:nvPr/>
          </p:nvSpPr>
          <p:spPr bwMode="auto">
            <a:xfrm>
              <a:off x="2112" y="1856"/>
              <a:ext cx="2627" cy="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楼层配线间内水平配线架类型</a:t>
              </a:r>
              <a:r>
                <a:rPr kumimoji="1" lang="en-US" altLang="zh-CN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数量；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楼层配线间内语音</a:t>
              </a:r>
              <a:r>
                <a:rPr kumimoji="1" lang="en-US" altLang="zh-CN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数据主干配线架类型</a:t>
              </a:r>
              <a:r>
                <a:rPr kumimoji="1" lang="en-US" altLang="zh-CN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数量；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相关跳线类型</a:t>
              </a:r>
              <a:r>
                <a:rPr kumimoji="1" lang="en-US" altLang="zh-CN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sz="1100">
                  <a:solidFill>
                    <a:srgbClr val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数量；</a:t>
              </a:r>
            </a:p>
          </p:txBody>
        </p:sp>
      </p:grpSp>
      <p:sp>
        <p:nvSpPr>
          <p:cNvPr id="28" name="WordArt 27"/>
          <p:cNvSpPr>
            <a:spLocks noChangeArrowheads="1" noChangeShapeType="1" noTextEdit="1"/>
          </p:cNvSpPr>
          <p:nvPr/>
        </p:nvSpPr>
        <p:spPr bwMode="auto">
          <a:xfrm>
            <a:off x="2819321" y="4468441"/>
            <a:ext cx="2863482" cy="618512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1500" b="1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blurRad="63500" dist="53882" dir="2700000" algn="ctr" rotWithShape="0">
                    <a:srgbClr val="9999FF">
                      <a:alpha val="74998"/>
                    </a:srgbClr>
                  </a:outerShdw>
                </a:effectLst>
                <a:latin typeface="黑体" charset="-122"/>
                <a:ea typeface="黑体" charset="-122"/>
                <a:cs typeface="黑体" charset="-122"/>
              </a:rPr>
              <a:t>型号</a:t>
            </a:r>
            <a:r>
              <a:rPr kumimoji="1" lang="en-US" altLang="zh-CN" sz="1500" b="1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blurRad="63500" dist="53882" dir="2700000" algn="ctr" rotWithShape="0">
                    <a:srgbClr val="9999FF">
                      <a:alpha val="74998"/>
                    </a:srgbClr>
                  </a:outerShdw>
                </a:effectLst>
                <a:latin typeface="黑体" charset="-122"/>
                <a:ea typeface="黑体" charset="-122"/>
                <a:cs typeface="黑体" charset="-122"/>
              </a:rPr>
              <a:t>+</a:t>
            </a:r>
            <a:r>
              <a:rPr kumimoji="1" lang="zh-CN" altLang="en-US" sz="1500" b="1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blurRad="63500" dist="53882" dir="2700000" algn="ctr" rotWithShape="0">
                    <a:srgbClr val="9999FF">
                      <a:alpha val="74998"/>
                    </a:srgbClr>
                  </a:outerShdw>
                </a:effectLst>
                <a:latin typeface="黑体" charset="-122"/>
                <a:ea typeface="黑体" charset="-122"/>
                <a:cs typeface="黑体" charset="-122"/>
              </a:rPr>
              <a:t>规格</a:t>
            </a:r>
            <a:r>
              <a:rPr kumimoji="1" lang="en-US" altLang="zh-CN" sz="1500" b="1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blurRad="63500" dist="53882" dir="2700000" algn="ctr" rotWithShape="0">
                    <a:srgbClr val="9999FF">
                      <a:alpha val="74998"/>
                    </a:srgbClr>
                  </a:outerShdw>
                </a:effectLst>
                <a:latin typeface="黑体" charset="-122"/>
                <a:ea typeface="黑体" charset="-122"/>
                <a:cs typeface="黑体" charset="-122"/>
              </a:rPr>
              <a:t>+</a:t>
            </a:r>
            <a:r>
              <a:rPr kumimoji="1" lang="zh-CN" altLang="en-US" sz="1500" b="1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blurRad="63500" dist="53882" dir="2700000" algn="ctr" rotWithShape="0">
                    <a:srgbClr val="9999FF">
                      <a:alpha val="74998"/>
                    </a:srgbClr>
                  </a:outerShdw>
                </a:effectLst>
                <a:latin typeface="黑体" charset="-122"/>
                <a:ea typeface="黑体" charset="-122"/>
                <a:cs typeface="黑体" charset="-122"/>
              </a:rPr>
              <a:t>公共码</a:t>
            </a:r>
            <a:r>
              <a:rPr kumimoji="1" lang="en-US" altLang="zh-CN" sz="1500" b="1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blurRad="63500" dist="53882" dir="2700000" algn="ctr" rotWithShape="0">
                    <a:srgbClr val="9999FF">
                      <a:alpha val="74998"/>
                    </a:srgbClr>
                  </a:outerShdw>
                </a:effectLst>
                <a:latin typeface="黑体" charset="-122"/>
                <a:ea typeface="黑体" charset="-122"/>
                <a:cs typeface="黑体" charset="-122"/>
              </a:rPr>
              <a:t>+</a:t>
            </a:r>
            <a:r>
              <a:rPr kumimoji="1" lang="zh-CN" altLang="en-US" sz="1500" b="1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blurRad="63500" dist="53882" dir="2700000" algn="ctr" rotWithShape="0">
                    <a:srgbClr val="9999FF">
                      <a:alpha val="74998"/>
                    </a:srgbClr>
                  </a:outerShdw>
                </a:effectLst>
                <a:latin typeface="黑体" charset="-122"/>
                <a:ea typeface="黑体" charset="-122"/>
                <a:cs typeface="黑体" charset="-122"/>
              </a:rPr>
              <a:t>数量</a:t>
            </a:r>
            <a:r>
              <a:rPr kumimoji="1" lang="en-US" altLang="zh-CN" sz="1500" b="1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blurRad="63500" dist="53882" dir="2700000" algn="ctr" rotWithShape="0">
                    <a:srgbClr val="9999FF">
                      <a:alpha val="74998"/>
                    </a:srgbClr>
                  </a:outerShdw>
                </a:effectLst>
                <a:latin typeface="黑体" charset="-122"/>
                <a:ea typeface="黑体" charset="-122"/>
                <a:cs typeface="黑体" charset="-122"/>
              </a:rPr>
              <a:t>+</a:t>
            </a:r>
            <a:r>
              <a:rPr kumimoji="1" lang="zh-CN" altLang="en-US" sz="1500" b="1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blurRad="63500" dist="53882" dir="2700000" algn="ctr" rotWithShape="0">
                    <a:srgbClr val="9999FF">
                      <a:alpha val="74998"/>
                    </a:srgbClr>
                  </a:outerShdw>
                </a:effectLst>
                <a:latin typeface="黑体" charset="-122"/>
                <a:ea typeface="黑体" charset="-122"/>
                <a:cs typeface="黑体" charset="-122"/>
              </a:rPr>
              <a:t>价格</a:t>
            </a:r>
            <a:r>
              <a:rPr kumimoji="1" lang="en-US" altLang="zh-CN" sz="1500" b="1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blurRad="63500" dist="53882" dir="2700000" algn="ctr" rotWithShape="0">
                    <a:srgbClr val="9999FF">
                      <a:alpha val="74998"/>
                    </a:srgbClr>
                  </a:outerShdw>
                </a:effectLst>
                <a:latin typeface="黑体" charset="-122"/>
                <a:ea typeface="黑体" charset="-122"/>
                <a:cs typeface="黑体" charset="-122"/>
              </a:rPr>
              <a:t>+</a:t>
            </a:r>
            <a:r>
              <a:rPr kumimoji="1" lang="zh-CN" altLang="en-US" sz="1500" b="1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blurRad="63500" dist="53882" dir="2700000" algn="ctr" rotWithShape="0">
                    <a:srgbClr val="9999FF">
                      <a:alpha val="74998"/>
                    </a:srgbClr>
                  </a:outerShdw>
                </a:effectLst>
                <a:latin typeface="黑体" charset="-122"/>
                <a:ea typeface="黑体" charset="-122"/>
                <a:cs typeface="黑体" charset="-122"/>
              </a:rPr>
              <a:t>货源</a:t>
            </a:r>
          </a:p>
        </p:txBody>
      </p:sp>
    </p:spTree>
    <p:extLst>
      <p:ext uri="{BB962C8B-B14F-4D97-AF65-F5344CB8AC3E}">
        <p14:creationId xmlns:p14="http://schemas.microsoft.com/office/powerpoint/2010/main" val="6565202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工作区子系统设计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83568" y="843558"/>
            <a:ext cx="7776863" cy="280402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每层楼面积为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1200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平方米，实际可用面积约为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1000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平方米，合计信息点和语音点各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100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个。</a:t>
            </a: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工作区子系统由各个办公区域构成，其中均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lang="zh-CN" altLang="en-US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超五类</a:t>
            </a:r>
            <a:r>
              <a:rPr lang="zh-CN" altLang="en-US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配置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，可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支持千兆数据及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多媒体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通信。</a:t>
            </a:r>
            <a:endParaRPr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zh-CN" altLang="en-US" sz="14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信息</a:t>
            </a:r>
            <a:r>
              <a:rPr lang="zh-CN" altLang="en-US" sz="1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模块</a:t>
            </a:r>
            <a:r>
              <a:rPr lang="zh-CN" altLang="en-US" sz="14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采用</a:t>
            </a:r>
            <a:r>
              <a:rPr lang="zh-CN" altLang="en-US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超五类信息模块</a:t>
            </a:r>
            <a:r>
              <a:rPr lang="zh-CN" altLang="en-US" sz="14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14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100</a:t>
            </a:r>
            <a:r>
              <a:rPr lang="zh-CN" altLang="en-US" sz="14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个，合计</a:t>
            </a:r>
            <a:r>
              <a:rPr lang="en-US" altLang="zh-CN" sz="14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1500</a:t>
            </a:r>
            <a:r>
              <a:rPr lang="zh-CN" altLang="en-US" sz="14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个； 语音雷同；</a:t>
            </a:r>
            <a:endParaRPr lang="en-US" altLang="zh-CN" sz="1400" dirty="0" smtClean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面板采用国标</a:t>
            </a:r>
            <a:r>
              <a:rPr lang="en-US" altLang="zh-CN" sz="1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8602 </a:t>
            </a:r>
            <a:r>
              <a:rPr lang="zh-CN" altLang="en-US" sz="1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或</a:t>
            </a:r>
            <a:r>
              <a:rPr lang="en-US" altLang="zh-CN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8601</a:t>
            </a:r>
            <a:r>
              <a:rPr lang="zh-CN" altLang="en-US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（采用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8602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100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个，合计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1500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个）；</a:t>
            </a:r>
            <a:endParaRPr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数据线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使用原装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跳线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100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条，语音跳线也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100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条，合计各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1500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条。</a:t>
            </a:r>
            <a:endParaRPr lang="en-US" altLang="zh-CN" sz="1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647586"/>
            <a:ext cx="2628900" cy="1277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42703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49579</TotalTime>
  <Words>2501</Words>
  <Application>Microsoft Macintosh PowerPoint</Application>
  <PresentationFormat>全屏显示(16:9)</PresentationFormat>
  <Paragraphs>512</Paragraphs>
  <Slides>62</Slides>
  <Notes>61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62</vt:i4>
      </vt:variant>
    </vt:vector>
  </HeadingPairs>
  <TitlesOfParts>
    <vt:vector size="78" baseType="lpstr">
      <vt:lpstr>Calibri Light</vt:lpstr>
      <vt:lpstr>Microsoft YaHei</vt:lpstr>
      <vt:lpstr>Segoe UI</vt:lpstr>
      <vt:lpstr>Times New Roman</vt:lpstr>
      <vt:lpstr>Wingdings</vt:lpstr>
      <vt:lpstr>黑体</vt:lpstr>
      <vt:lpstr>隶书</vt:lpstr>
      <vt:lpstr>宋体</vt:lpstr>
      <vt:lpstr>Arial</vt:lpstr>
      <vt:lpstr>Calibri</vt:lpstr>
      <vt:lpstr>微软雅黑</vt:lpstr>
      <vt:lpstr>1_Office 主题</vt:lpstr>
      <vt:lpstr>剪辑</vt:lpstr>
      <vt:lpstr>Microsoft Excel 97 - 2004 工作表</vt:lpstr>
      <vt:lpstr>Worksheet</vt:lpstr>
      <vt:lpstr>Microsoft Excel 工作表</vt:lpstr>
      <vt:lpstr> 综合布线系统 案例实战</vt:lpstr>
      <vt:lpstr>PowerPoint 演示文稿</vt:lpstr>
      <vt:lpstr>工程背景</vt:lpstr>
      <vt:lpstr>设计需求</vt:lpstr>
      <vt:lpstr>设计依据与相关步骤</vt:lpstr>
      <vt:lpstr>综合布线图（数据）</vt:lpstr>
      <vt:lpstr>方案概述</vt:lpstr>
      <vt:lpstr>综合布线整体架构</vt:lpstr>
      <vt:lpstr>工作区子系统设计</vt:lpstr>
      <vt:lpstr>水平子系统设计</vt:lpstr>
      <vt:lpstr>水平（干线）系统材料选用</vt:lpstr>
      <vt:lpstr>水平（干线）系统材料选用及数量计算</vt:lpstr>
      <vt:lpstr>水平（干线）系统设计</vt:lpstr>
      <vt:lpstr>管理间子系统设计</vt:lpstr>
      <vt:lpstr>综合布线图（数据）</vt:lpstr>
      <vt:lpstr>管理间子系统设计_数据</vt:lpstr>
      <vt:lpstr>管理间子系统设计_语音</vt:lpstr>
      <vt:lpstr>综合布线图（物理连接）</vt:lpstr>
      <vt:lpstr>垂直（干线）子系统设计</vt:lpstr>
      <vt:lpstr>垂直（干线）子系统设计</vt:lpstr>
      <vt:lpstr>垂直（干线）子系统材料计算_垂直光缆</vt:lpstr>
      <vt:lpstr>垂直（干线）子系统材料计算_垂直电缆</vt:lpstr>
      <vt:lpstr>设备间子系统设计</vt:lpstr>
      <vt:lpstr>设备间子系统设计</vt:lpstr>
      <vt:lpstr>建筑群子系统设计</vt:lpstr>
      <vt:lpstr>总体用料统计</vt:lpstr>
      <vt:lpstr>总体用料统计</vt:lpstr>
      <vt:lpstr>总体用料统计</vt:lpstr>
      <vt:lpstr>总体用料统计</vt:lpstr>
      <vt:lpstr>PowerPoint 演示文稿</vt:lpstr>
      <vt:lpstr>政府综合布线方案</vt:lpstr>
      <vt:lpstr>1. 建筑群子系统设计</vt:lpstr>
      <vt:lpstr>2. 政府办公楼布线设计</vt:lpstr>
      <vt:lpstr>2.1 垂直干线子系统设计</vt:lpstr>
      <vt:lpstr>2.2 管理子系统设计</vt:lpstr>
      <vt:lpstr>2.3  水平（干线）子系统设计</vt:lpstr>
      <vt:lpstr>2.4  设备间子系统</vt:lpstr>
      <vt:lpstr>2.5  工作区子系统设计</vt:lpstr>
      <vt:lpstr>3 企业办公楼综合布线设计</vt:lpstr>
      <vt:lpstr>3 网络布线设计方案</vt:lpstr>
      <vt:lpstr>企业综合布线_工作区子系统</vt:lpstr>
      <vt:lpstr>企业综合布线方案</vt:lpstr>
      <vt:lpstr>企业 垂直干线/管理子系统设计</vt:lpstr>
      <vt:lpstr>校园网综合布线方案</vt:lpstr>
      <vt:lpstr>图书馆布线设计</vt:lpstr>
      <vt:lpstr>工作区子系统设计</vt:lpstr>
      <vt:lpstr>工作区子系统设计</vt:lpstr>
      <vt:lpstr>水平干线子系统设计</vt:lpstr>
      <vt:lpstr>管理间子系统设计</vt:lpstr>
      <vt:lpstr>管理间子系统设计</vt:lpstr>
      <vt:lpstr>管理间子系统设计</vt:lpstr>
      <vt:lpstr>垂直干线子系统设计</vt:lpstr>
      <vt:lpstr>设备间子系统设计</vt:lpstr>
      <vt:lpstr>设备间子系统设计</vt:lpstr>
      <vt:lpstr>校园网办公楼布线设计</vt:lpstr>
      <vt:lpstr>校园网办公楼布线设计_工作区布线设计</vt:lpstr>
      <vt:lpstr>校园网办公楼布线设计_水平干线设计</vt:lpstr>
      <vt:lpstr>校园网办公楼布线设计_管理间/设备间设计</vt:lpstr>
      <vt:lpstr>校园网实验楼布线设计</vt:lpstr>
      <vt:lpstr>校园网教学楼布线设计</vt:lpstr>
      <vt:lpstr>校园网公寓楼布线设计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clara</dc:creator>
  <cp:lastModifiedBy>Microsoft Office 用户</cp:lastModifiedBy>
  <cp:revision>1976</cp:revision>
  <dcterms:created xsi:type="dcterms:W3CDTF">2013-06-19T10:00:29Z</dcterms:created>
  <dcterms:modified xsi:type="dcterms:W3CDTF">2017-01-24T02:14:04Z</dcterms:modified>
</cp:coreProperties>
</file>